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65" r:id="rId5"/>
    <p:sldId id="303" r:id="rId6"/>
    <p:sldId id="304" r:id="rId7"/>
    <p:sldId id="306" r:id="rId8"/>
    <p:sldId id="307" r:id="rId9"/>
    <p:sldId id="312" r:id="rId10"/>
    <p:sldId id="305" r:id="rId11"/>
    <p:sldId id="308" r:id="rId12"/>
    <p:sldId id="310" r:id="rId13"/>
    <p:sldId id="299" r:id="rId14"/>
    <p:sldId id="311" r:id="rId15"/>
    <p:sldId id="322" r:id="rId16"/>
    <p:sldId id="323" r:id="rId17"/>
    <p:sldId id="325" r:id="rId18"/>
    <p:sldId id="324" r:id="rId19"/>
    <p:sldId id="326" r:id="rId20"/>
    <p:sldId id="327" r:id="rId21"/>
    <p:sldId id="331" r:id="rId22"/>
    <p:sldId id="328" r:id="rId23"/>
    <p:sldId id="329" r:id="rId24"/>
    <p:sldId id="33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2281" autoAdjust="0"/>
  </p:normalViewPr>
  <p:slideViewPr>
    <p:cSldViewPr>
      <p:cViewPr varScale="1">
        <p:scale>
          <a:sx n="53" d="100"/>
          <a:sy n="53" d="100"/>
        </p:scale>
        <p:origin x="1608" y="62"/>
      </p:cViewPr>
      <p:guideLst>
        <p:guide pos="3840"/>
        <p:guide pos="6816"/>
        <p:guide pos="816"/>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6/3/2019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6/3/2019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1</a:t>
            </a:fld>
            <a:endParaRPr lang="en-US"/>
          </a:p>
        </p:txBody>
      </p:sp>
    </p:spTree>
    <p:extLst>
      <p:ext uri="{BB962C8B-B14F-4D97-AF65-F5344CB8AC3E}">
        <p14:creationId xmlns:p14="http://schemas.microsoft.com/office/powerpoint/2010/main" val="20773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a:t>
            </a:r>
            <a:r>
              <a:rPr lang="en-US" sz="1100" baseline="0" dirty="0"/>
              <a:t> we learned that we can improve health and the economy by reducing time lost to congestion, getting more people to bike and walk and improving air quality.  We can increase local revenues for transportation and meet the state’s greenhouse gas reduction target.  </a:t>
            </a:r>
          </a:p>
          <a:p>
            <a:endParaRPr lang="en-US" sz="1100" baseline="0" dirty="0"/>
          </a:p>
          <a:p>
            <a:r>
              <a:rPr lang="en-US" sz="1100" baseline="0" dirty="0"/>
              <a:t>The short answer is that if health care costs rise fast than inflation (and presumably incomes) we ultimately will be putting more and more of our household expenditures towards health care which would be less productive for the economy overall. </a:t>
            </a:r>
          </a:p>
          <a:p>
            <a:endParaRPr lang="en-US" sz="1100" baseline="0" dirty="0"/>
          </a:p>
          <a:p>
            <a:r>
              <a:rPr lang="en-US" sz="1100" dirty="0"/>
              <a:t>Improve health and the economy </a:t>
            </a:r>
          </a:p>
          <a:p>
            <a:r>
              <a:rPr lang="en-US" sz="1100" dirty="0"/>
              <a:t>Increase local revenues for transportation</a:t>
            </a:r>
          </a:p>
          <a:p>
            <a:r>
              <a:rPr lang="en-US" sz="1100" dirty="0"/>
              <a:t>Mitigate impact of increased driving costs</a:t>
            </a:r>
          </a:p>
          <a:p>
            <a:r>
              <a:rPr lang="en-US" sz="1100" dirty="0"/>
              <a:t>Meet the state’s greenhouse gas reduction target</a:t>
            </a:r>
          </a:p>
          <a:p>
            <a:endParaRPr lang="en-US" dirty="0"/>
          </a:p>
        </p:txBody>
      </p:sp>
      <p:sp>
        <p:nvSpPr>
          <p:cNvPr id="4" name="Slide Number Placeholder 3"/>
          <p:cNvSpPr>
            <a:spLocks noGrp="1"/>
          </p:cNvSpPr>
          <p:nvPr>
            <p:ph type="sldNum" sz="quarter" idx="10"/>
          </p:nvPr>
        </p:nvSpPr>
        <p:spPr/>
        <p:txBody>
          <a:bodyPr/>
          <a:lstStyle/>
          <a:p>
            <a:fld id="{D3F8EE72-2522-4E69-89DD-1C6852FD15E2}" type="slidenum">
              <a:rPr lang="en-US" smtClean="0"/>
              <a:t>10</a:t>
            </a:fld>
            <a:endParaRPr lang="en-US"/>
          </a:p>
        </p:txBody>
      </p:sp>
    </p:spTree>
    <p:extLst>
      <p:ext uri="{BB962C8B-B14F-4D97-AF65-F5344CB8AC3E}">
        <p14:creationId xmlns:p14="http://schemas.microsoft.com/office/powerpoint/2010/main" val="4252016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The region developed a preferred scenario with recommendations from each strategy: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significant investment in transit, active transportation, and education and marketing programs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Some change in the way drivers pay to use the system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Continued investment in optimizing roadways in the region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Continued support for the state’s assumptions about changes to vehicle and fuel technology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Continued policies related to parking pricing and availability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The plan contains strategies to achieve these investment areas.</a:t>
            </a:r>
          </a:p>
          <a:p>
            <a:pPr marL="0" indent="0">
              <a:buFont typeface="Arial" panose="020B0604020202020204" pitchFamily="34" charset="0"/>
              <a:buNone/>
            </a:pPr>
            <a:r>
              <a:rPr lang="en-US" sz="1200" kern="1200" dirty="0">
                <a:solidFill>
                  <a:schemeClr val="tx1"/>
                </a:solidFill>
                <a:effectLst/>
                <a:latin typeface="+mn-lt"/>
                <a:ea typeface="+mn-ea"/>
                <a:cs typeface="+mn-cs"/>
              </a:rPr>
              <a:t>The plan called for new revenue sources to support the preferred scenario.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That was presented to the state, fulfilling our requirement to go through a scenario planning process and select a preferred scenario to show how our region could support the state’s GHG targets.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73188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plan and its strategies are now available to help guide future decision making. Our region was not required to implement the preferred scenario. Metro, Portland area, was the only region required to adopt a preferred scenario and implement it). </a:t>
            </a:r>
          </a:p>
        </p:txBody>
      </p:sp>
      <p:sp>
        <p:nvSpPr>
          <p:cNvPr id="4" name="Slide Number Placeholder 3"/>
          <p:cNvSpPr>
            <a:spLocks noGrp="1"/>
          </p:cNvSpPr>
          <p:nvPr>
            <p:ph type="sldNum" sz="quarter" idx="10"/>
          </p:nvPr>
        </p:nvSpPr>
        <p:spPr/>
        <p:txBody>
          <a:bodyPr/>
          <a:lstStyle/>
          <a:p>
            <a:fld id="{CFE4781B-F2DB-4907-BC5D-23D59AC08395}" type="slidenum">
              <a:rPr lang="en-US" smtClean="0"/>
              <a:t>12</a:t>
            </a:fld>
            <a:endParaRPr lang="en-US"/>
          </a:p>
        </p:txBody>
      </p:sp>
    </p:spTree>
    <p:extLst>
      <p:ext uri="{BB962C8B-B14F-4D97-AF65-F5344CB8AC3E}">
        <p14:creationId xmlns:p14="http://schemas.microsoft.com/office/powerpoint/2010/main" val="1066212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Varied interest in this work since completed in 2015. </a:t>
            </a:r>
          </a:p>
          <a:p>
            <a:r>
              <a:rPr lang="en-US" dirty="0"/>
              <a:t>Since that time, Eugene adopted a Climate Recovery Ordinance with the goals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Reduce fossil fuel use by 50% by 2030</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By the year 2100, total community greenhouse gas emissions shall be average share of a global atmospheric greenhouse gas level of 350 ppm, which is estimated in 2016 to require an annual average emission reduction level of 7.6%.</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adopted a Transportation System Plan with the goal of tripling Bike, Pedestrian and Transit Mode shares by 2035. </a:t>
            </a:r>
          </a:p>
          <a:p>
            <a:pPr marL="0" indent="0">
              <a:buFont typeface="Arial" panose="020B0604020202020204" pitchFamily="34" charset="0"/>
              <a:buNone/>
            </a:pPr>
            <a:endParaRPr lang="en-US" dirty="0"/>
          </a:p>
          <a:p>
            <a:r>
              <a:rPr lang="en-US" dirty="0"/>
              <a:t>We helped Eugene to understand how far their existing plans and policies went towards achieving these goals. </a:t>
            </a:r>
          </a:p>
          <a:p>
            <a:r>
              <a:rPr lang="en-US" dirty="0"/>
              <a:t>Started with our scenario planning work and the reference case inputs used in the Regional Strategic Planning Model.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2744333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tested three scenarios:</a:t>
            </a:r>
          </a:p>
          <a:p>
            <a:pPr marL="228600" indent="-228600">
              <a:buFont typeface="+mj-lt"/>
              <a:buAutoNum type="arabicPeriod"/>
            </a:pPr>
            <a:r>
              <a:rPr lang="en-US" dirty="0"/>
              <a:t>Eugene and the region’s adopted plans</a:t>
            </a:r>
          </a:p>
          <a:p>
            <a:pPr marL="228600" indent="-228600">
              <a:buFont typeface="+mj-lt"/>
              <a:buAutoNum type="arabicPeriod"/>
            </a:pPr>
            <a:r>
              <a:rPr lang="en-US" dirty="0"/>
              <a:t>A “what if” scenario pushing adopted plans</a:t>
            </a:r>
          </a:p>
          <a:p>
            <a:pPr marL="228600" indent="-228600">
              <a:buFont typeface="+mj-lt"/>
              <a:buAutoNum type="arabicPeriod"/>
            </a:pPr>
            <a:r>
              <a:rPr lang="en-US" dirty="0"/>
              <a:t>A second “what if” scenario pushing the adopted plans further</a:t>
            </a:r>
          </a:p>
          <a:p>
            <a:pPr marL="228600" indent="-228600">
              <a:buFont typeface="+mj-lt"/>
              <a:buAutoNum type="arabicPeriod"/>
            </a:pPr>
            <a:endParaRPr lang="en-US" dirty="0"/>
          </a:p>
          <a:p>
            <a:pPr marL="0" indent="0">
              <a:buFont typeface="+mj-lt"/>
              <a:buNone/>
            </a:pPr>
            <a:r>
              <a:rPr lang="en-US" dirty="0"/>
              <a:t>There were some challenges with the data and inputs since predicting GHG reductions are go beyond the City’s control. There are state, regional and privately driven strategies that will impact emissions coming from the transportation sector. </a:t>
            </a:r>
          </a:p>
          <a:p>
            <a:pPr marL="0" indent="0">
              <a:buFont typeface="+mj-lt"/>
              <a:buNone/>
            </a:pPr>
            <a:r>
              <a:rPr lang="en-US" dirty="0"/>
              <a:t>Statewide incentives for fuel efficient vehicles, pay as you drive insurance and gas costs are all beyond the city’s control. </a:t>
            </a:r>
          </a:p>
        </p:txBody>
      </p:sp>
      <p:sp>
        <p:nvSpPr>
          <p:cNvPr id="4" name="Slide Number Placeholder 3"/>
          <p:cNvSpPr>
            <a:spLocks noGrp="1"/>
          </p:cNvSpPr>
          <p:nvPr>
            <p:ph type="sldNum" sz="quarter" idx="5"/>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3074603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“Adopted Plans” scenario and both “What If” scenarios all indicate that a reduction in fuel consumption and GHG emissions could result from implementation of the ETSP, regional and state goals, policies, programs and projects; particularly investments in increasing walking and bicycling, encouraging Transportation Options programs and increasing parking costs. The “What If Scenario 2” represents the largest reduction in fuel consumption and GHG emissions reduction resulting from goals, policies, programs and projects that are more aggressive than those adopted in the ETSP, regional and state plans, including; parking management policies to increase coverage and costs, increased Transportation Options programs, local fuel tax increases, increase in transit service miles, as well as policies to increase walking and bicycling.</a:t>
            </a:r>
          </a:p>
          <a:p>
            <a:endParaRPr lang="en-US" dirty="0"/>
          </a:p>
          <a:p>
            <a:r>
              <a:rPr lang="en-US" dirty="0"/>
              <a:t>City presented this to their council and continues to work towards these goals. </a:t>
            </a:r>
          </a:p>
        </p:txBody>
      </p:sp>
      <p:sp>
        <p:nvSpPr>
          <p:cNvPr id="4" name="Slide Number Placeholder 3"/>
          <p:cNvSpPr>
            <a:spLocks noGrp="1"/>
          </p:cNvSpPr>
          <p:nvPr>
            <p:ph type="sldNum" sz="quarter" idx="5"/>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2813887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assessment began with conversations with the state land use department (Department of Land Conservation and Development) and ODOT and wanting to further the work done with scenario planning and Eugene’s TSP as CLMPO prepares to update our Regional Transportation Plan. </a:t>
            </a:r>
          </a:p>
          <a:p>
            <a:endParaRPr lang="en-US" dirty="0"/>
          </a:p>
          <a:p>
            <a:r>
              <a:rPr lang="en-US" dirty="0"/>
              <a:t>We have a memorandum of understanding with our three agencies that outlines this second easy level of effort:</a:t>
            </a:r>
          </a:p>
          <a:p>
            <a:pPr marL="171450" indent="-171450">
              <a:buFont typeface="Arial" panose="020B0604020202020204" pitchFamily="34" charset="0"/>
              <a:buChar char="•"/>
            </a:pPr>
            <a:r>
              <a:rPr lang="en-US" dirty="0"/>
              <a:t>Use </a:t>
            </a:r>
            <a:r>
              <a:rPr lang="en-US" dirty="0" err="1"/>
              <a:t>VisionEval</a:t>
            </a:r>
            <a:r>
              <a:rPr lang="en-US" dirty="0"/>
              <a:t> – the next iteration of RSPM</a:t>
            </a:r>
          </a:p>
          <a:p>
            <a:pPr marL="171450" indent="-171450">
              <a:buFont typeface="Arial" panose="020B0604020202020204" pitchFamily="34" charset="0"/>
              <a:buChar char="•"/>
            </a:pPr>
            <a:r>
              <a:rPr lang="en-US" dirty="0"/>
              <a:t>Based upon the results of our CLSP and ETSP findings. </a:t>
            </a:r>
          </a:p>
          <a:p>
            <a:pPr marL="171450" indent="-171450">
              <a:buFont typeface="Arial" panose="020B0604020202020204" pitchFamily="34" charset="0"/>
              <a:buChar char="•"/>
            </a:pPr>
            <a:r>
              <a:rPr lang="en-US" dirty="0"/>
              <a:t>Add new horizon years – from 2035 to 2040</a:t>
            </a:r>
          </a:p>
          <a:p>
            <a:pPr marL="171450" indent="-171450">
              <a:buFont typeface="Arial" panose="020B0604020202020204" pitchFamily="34" charset="0"/>
              <a:buChar char="•"/>
            </a:pPr>
            <a:r>
              <a:rPr lang="en-US" dirty="0"/>
              <a:t>Work with partners to do sensitivity testing around specific issues and comparing those to the preferred scenario</a:t>
            </a:r>
          </a:p>
          <a:p>
            <a:pPr marL="171450" indent="-171450">
              <a:buFont typeface="Arial" panose="020B0604020202020204" pitchFamily="34" charset="0"/>
              <a:buChar char="•"/>
            </a:pPr>
            <a:r>
              <a:rPr lang="en-US" dirty="0"/>
              <a:t>We have a TAC including our jurisdictional partners.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16</a:t>
            </a:fld>
            <a:endParaRPr lang="en-US"/>
          </a:p>
        </p:txBody>
      </p:sp>
    </p:spTree>
    <p:extLst>
      <p:ext uri="{BB962C8B-B14F-4D97-AF65-F5344CB8AC3E}">
        <p14:creationId xmlns:p14="http://schemas.microsoft.com/office/powerpoint/2010/main" val="6437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preparing data files for our base year of 2010 and horizon year of 2040. </a:t>
            </a:r>
          </a:p>
          <a:p>
            <a:r>
              <a:rPr lang="en-US" dirty="0"/>
              <a:t>CLMPO staff are being trained on using the </a:t>
            </a:r>
            <a:r>
              <a:rPr lang="en-US" dirty="0" err="1"/>
              <a:t>VisionEval</a:t>
            </a:r>
            <a:r>
              <a:rPr lang="en-US" dirty="0"/>
              <a:t> model and preparing the data inputs. </a:t>
            </a:r>
          </a:p>
          <a:p>
            <a:r>
              <a:rPr lang="en-US" dirty="0"/>
              <a:t>Operationalize this work into future planning work and be more nimble to respond to this type of request and work. </a:t>
            </a:r>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17</a:t>
            </a:fld>
            <a:endParaRPr lang="en-US"/>
          </a:p>
        </p:txBody>
      </p:sp>
    </p:spTree>
    <p:extLst>
      <p:ext uri="{BB962C8B-B14F-4D97-AF65-F5344CB8AC3E}">
        <p14:creationId xmlns:p14="http://schemas.microsoft.com/office/powerpoint/2010/main" val="803986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VisionEval</a:t>
            </a:r>
            <a:r>
              <a:rPr lang="en-US" dirty="0"/>
              <a:t> has a b-zone geography. Our region has 68 b-zones – they are mostly driven by census block </a:t>
            </a:r>
            <a:r>
              <a:rPr lang="en-US"/>
              <a:t>group geographies. </a:t>
            </a:r>
            <a:endParaRPr lang="en-US" dirty="0"/>
          </a:p>
          <a:p>
            <a:r>
              <a:rPr lang="en-US" dirty="0"/>
              <a:t>It is important for our partners to evaluate policies specific to their jurisdictional boundary. </a:t>
            </a:r>
          </a:p>
        </p:txBody>
      </p:sp>
      <p:sp>
        <p:nvSpPr>
          <p:cNvPr id="4" name="Slide Number Placeholder 3"/>
          <p:cNvSpPr>
            <a:spLocks noGrp="1"/>
          </p:cNvSpPr>
          <p:nvPr>
            <p:ph type="sldNum" sz="quarter" idx="5"/>
          </p:nvPr>
        </p:nvSpPr>
        <p:spPr/>
        <p:txBody>
          <a:bodyPr/>
          <a:lstStyle/>
          <a:p>
            <a:fld id="{7FB667E1-E601-4AAF-B95C-B25720D70A60}" type="slidenum">
              <a:rPr lang="en-US" smtClean="0"/>
              <a:t>18</a:t>
            </a:fld>
            <a:endParaRPr lang="en-US"/>
          </a:p>
        </p:txBody>
      </p:sp>
    </p:spTree>
    <p:extLst>
      <p:ext uri="{BB962C8B-B14F-4D97-AF65-F5344CB8AC3E}">
        <p14:creationId xmlns:p14="http://schemas.microsoft.com/office/powerpoint/2010/main" val="1590143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focus areas are: equity, health, safety, emissions, mode share, emerging technologies, economic development</a:t>
            </a:r>
          </a:p>
          <a:p>
            <a:r>
              <a:rPr lang="en-US" dirty="0"/>
              <a:t>Over the summer: work with TAC to develop scenarios and sensitivities to test. </a:t>
            </a:r>
          </a:p>
          <a:p>
            <a:r>
              <a:rPr lang="en-US" dirty="0"/>
              <a:t>Findings will guide policy development and be integrated into the RTP. </a:t>
            </a:r>
          </a:p>
          <a:p>
            <a:endParaRPr lang="en-US" dirty="0"/>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19</a:t>
            </a:fld>
            <a:endParaRPr lang="en-US"/>
          </a:p>
        </p:txBody>
      </p:sp>
    </p:spTree>
    <p:extLst>
      <p:ext uri="{BB962C8B-B14F-4D97-AF65-F5344CB8AC3E}">
        <p14:creationId xmlns:p14="http://schemas.microsoft.com/office/powerpoint/2010/main" val="210204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120 miles south of here on I-5</a:t>
            </a:r>
          </a:p>
          <a:p>
            <a:r>
              <a:rPr lang="en-US" dirty="0"/>
              <a:t>Approximately 260,000 people</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83393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with scenario planning began when the Oregon Legislature set a goal. </a:t>
            </a:r>
          </a:p>
          <a:p>
            <a:r>
              <a:rPr lang="en-US" dirty="0"/>
              <a:t>Overall, the state of Oregon aims to reduce greenhouse gas emissions by 75% over 1990 levels by 2050.   In pursuit of that goal, the state identified targets 2035 for each metro area.  Our target is a 20% reduction over 1990 levels.  While the region is not required to meet this target, we were required to go through a scenario planning process and demonstrate a strategy to meet that target. </a:t>
            </a:r>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1744602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71908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evaluated our existing plans and polices and found that we were close to our target but not all the way there. We needed to achieve another 17% reduction using strategies including community design, marketing and incentives and pricing. </a:t>
            </a:r>
          </a:p>
        </p:txBody>
      </p:sp>
      <p:sp>
        <p:nvSpPr>
          <p:cNvPr id="4" name="Slide Number Placeholder 3"/>
          <p:cNvSpPr>
            <a:spLocks noGrp="1"/>
          </p:cNvSpPr>
          <p:nvPr>
            <p:ph type="sldNum" sz="quarter" idx="5"/>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363292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region has determined that scenarios should:</a:t>
            </a:r>
            <a:r>
              <a:rPr lang="en-US" baseline="0" dirty="0"/>
              <a:t> </a:t>
            </a:r>
          </a:p>
          <a:p>
            <a:r>
              <a:rPr lang="en-US" baseline="0" dirty="0"/>
              <a:t>Enhance the region’s economy</a:t>
            </a:r>
          </a:p>
          <a:p>
            <a:r>
              <a:rPr lang="en-US" baseline="0" dirty="0"/>
              <a:t>Improve health</a:t>
            </a:r>
          </a:p>
          <a:p>
            <a:r>
              <a:rPr lang="en-US" baseline="0" dirty="0"/>
              <a:t>Improve equity for all residents in the region</a:t>
            </a:r>
          </a:p>
          <a:p>
            <a:r>
              <a:rPr lang="en-US" baseline="0" dirty="0"/>
              <a:t>While reducing greenhouse gases</a:t>
            </a:r>
          </a:p>
          <a:p>
            <a:endParaRPr lang="en-US" baseline="0" dirty="0"/>
          </a:p>
          <a:p>
            <a:r>
              <a:rPr lang="en-US" baseline="0" dirty="0"/>
              <a:t>Scenarios should also provide flexibility for jurisdictions in the region to take different paths to achieve these goals.</a:t>
            </a:r>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413380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Design:</a:t>
            </a:r>
          </a:p>
          <a:p>
            <a:pPr marL="171450" indent="-171450">
              <a:buFont typeface="Arial" panose="020B0604020202020204" pitchFamily="34" charset="0"/>
              <a:buChar char="•"/>
            </a:pPr>
            <a:r>
              <a:rPr lang="en-US" dirty="0"/>
              <a:t>Walkable communities, Vibrant downtowns, Job centers, Housing, Transportation choices, </a:t>
            </a:r>
          </a:p>
          <a:p>
            <a:pPr marL="0" indent="0">
              <a:buFont typeface="Arial" panose="020B0604020202020204" pitchFamily="34" charset="0"/>
              <a:buNone/>
            </a:pPr>
            <a:r>
              <a:rPr lang="en-US" dirty="0"/>
              <a:t>Pricing </a:t>
            </a:r>
          </a:p>
          <a:p>
            <a:pPr marL="171450" indent="-171450">
              <a:buFont typeface="Arial" panose="020B0604020202020204" pitchFamily="34" charset="0"/>
              <a:buChar char="•"/>
            </a:pPr>
            <a:r>
              <a:rPr lang="en-US" dirty="0"/>
              <a:t>Gas tax, fares, Pay-as-you drive insurance</a:t>
            </a:r>
          </a:p>
          <a:p>
            <a:pPr marL="0" indent="0">
              <a:buFont typeface="Arial" panose="020B0604020202020204" pitchFamily="34" charset="0"/>
              <a:buNone/>
            </a:pPr>
            <a:r>
              <a:rPr lang="en-US" dirty="0"/>
              <a:t>Marketing and Incentives</a:t>
            </a:r>
          </a:p>
          <a:p>
            <a:pPr marL="171450" indent="-171450">
              <a:buFont typeface="Arial" panose="020B0604020202020204" pitchFamily="34" charset="0"/>
              <a:buChar char="•"/>
            </a:pPr>
            <a:r>
              <a:rPr lang="en-US" dirty="0"/>
              <a:t>Education and marketing programs encouraging efficient driving, car sharing and travel options</a:t>
            </a:r>
          </a:p>
          <a:p>
            <a:pPr marL="0" indent="0">
              <a:buFont typeface="Arial" panose="020B0604020202020204" pitchFamily="34" charset="0"/>
              <a:buNone/>
            </a:pPr>
            <a:r>
              <a:rPr lang="en-US" dirty="0"/>
              <a:t>Roads</a:t>
            </a:r>
          </a:p>
          <a:p>
            <a:pPr marL="171450" indent="-171450">
              <a:buFont typeface="Arial" panose="020B0604020202020204" pitchFamily="34" charset="0"/>
              <a:buChar char="•"/>
            </a:pPr>
            <a:r>
              <a:rPr lang="en-US" dirty="0"/>
              <a:t>Clearing breakdowns and crashes quickly, adding capacity, Intelligent transportation systems</a:t>
            </a:r>
          </a:p>
          <a:p>
            <a:pPr marL="0" indent="0">
              <a:buFont typeface="Arial" panose="020B0604020202020204" pitchFamily="34" charset="0"/>
              <a:buNone/>
            </a:pPr>
            <a:r>
              <a:rPr lang="en-US" dirty="0"/>
              <a:t>Fleet</a:t>
            </a:r>
          </a:p>
          <a:p>
            <a:pPr marL="171450" indent="-171450">
              <a:buFont typeface="Arial" panose="020B0604020202020204" pitchFamily="34" charset="0"/>
              <a:buChar char="•"/>
            </a:pPr>
            <a:r>
              <a:rPr lang="en-US" dirty="0"/>
              <a:t>Replacing older cars with more efficient ones, Shifting from light trucks to cars</a:t>
            </a:r>
          </a:p>
          <a:p>
            <a:pPr marL="0" indent="0">
              <a:buFont typeface="Arial" panose="020B0604020202020204" pitchFamily="34" charset="0"/>
              <a:buNone/>
            </a:pPr>
            <a:r>
              <a:rPr lang="en-US" dirty="0"/>
              <a:t>Technology</a:t>
            </a:r>
          </a:p>
          <a:p>
            <a:pPr marL="171450" indent="-171450">
              <a:buFont typeface="Arial" panose="020B0604020202020204" pitchFamily="34" charset="0"/>
              <a:buChar char="•"/>
            </a:pPr>
            <a:r>
              <a:rPr lang="en-US" dirty="0"/>
              <a:t>More fuel efficient vehicles, Cleaner fuels, Use of hybrid and electric vehicles</a:t>
            </a:r>
          </a:p>
        </p:txBody>
      </p:sp>
      <p:sp>
        <p:nvSpPr>
          <p:cNvPr id="4" name="Slide Number Placeholder 3"/>
          <p:cNvSpPr>
            <a:spLocks noGrp="1"/>
          </p:cNvSpPr>
          <p:nvPr>
            <p:ph type="sldNum" sz="quarter" idx="5"/>
          </p:nvPr>
        </p:nvSpPr>
        <p:spPr/>
        <p:txBody>
          <a:bodyPr/>
          <a:lstStyle/>
          <a:p>
            <a:fld id="{7FB667E1-E601-4AAF-B95C-B25720D70A60}" type="slidenum">
              <a:rPr lang="en-US" smtClean="0"/>
              <a:t>7</a:t>
            </a:fld>
            <a:endParaRPr lang="en-US"/>
          </a:p>
        </p:txBody>
      </p:sp>
    </p:spTree>
    <p:extLst>
      <p:ext uri="{BB962C8B-B14F-4D97-AF65-F5344CB8AC3E}">
        <p14:creationId xmlns:p14="http://schemas.microsoft.com/office/powerpoint/2010/main" val="173360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To test how we might get there and what the outcomes of those alternative futures might be, the project team developed three levels to classify scenarios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Level 1 – Reference Case: Shows the results of implementing adopted plans or recent policy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Level 2 – More Ambitious: Shows the results of maximizing actions that are consistent with recent policy direction but go beyond what we can expect to achieve without new revenues or other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Level 3 – Most Ambitious: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Shows the result of new policies or actions that may build on existing policy direction or explore new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Scenarios within levels 2 and 3 allowed us to ask “what if” before we agreed on policies or strategies that make sense for our region.</a:t>
            </a:r>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234617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900" dirty="0"/>
              <a:t>Supported our regional goals of:</a:t>
            </a:r>
          </a:p>
          <a:p>
            <a:r>
              <a:rPr lang="en-US" sz="3900" dirty="0"/>
              <a:t>1. A Compact urban form</a:t>
            </a:r>
          </a:p>
          <a:p>
            <a:r>
              <a:rPr lang="en-US" sz="3900" dirty="0"/>
              <a:t>2. To Divert more trips to biking and transit and provide more choices</a:t>
            </a:r>
          </a:p>
          <a:p>
            <a:pPr lvl="1"/>
            <a:r>
              <a:rPr lang="en-US" sz="3500" dirty="0"/>
              <a:t>- New biking and walking facilities</a:t>
            </a:r>
          </a:p>
          <a:p>
            <a:pPr lvl="1"/>
            <a:r>
              <a:rPr lang="en-US" sz="3500" dirty="0"/>
              <a:t>- More education and marketing to drive behavior change</a:t>
            </a:r>
          </a:p>
          <a:p>
            <a:r>
              <a:rPr lang="en-US" sz="3900" dirty="0"/>
              <a:t>3. Make improvements to make our road system work more efficiently</a:t>
            </a:r>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860730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t>Click to edit Master title style</a:t>
            </a: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t>Click to edit Master subtitle style</a:t>
            </a: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t>Click to edit Master title style</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t>Click to edit Master title style</a:t>
            </a: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6/3/2019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E583DDF-CA54-461A-A486-592D2374C532}" type="datetimeFigureOut">
              <a:rPr lang="en-US"/>
              <a:t>6/3/2019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t>Click to edit Master title style</a:t>
            </a:r>
          </a:p>
        </p:txBody>
      </p:sp>
      <p:sp>
        <p:nvSpPr>
          <p:cNvPr id="3" name="Vertical Text Placeholder 2"/>
          <p:cNvSpPr>
            <a:spLocks noGrp="1"/>
          </p:cNvSpPr>
          <p:nvPr>
            <p:ph type="body" orient="vert" idx="1"/>
          </p:nvPr>
        </p:nvSpPr>
        <p:spPr>
          <a:xfrm>
            <a:off x="838200" y="274638"/>
            <a:ext cx="7734300" cy="5897562"/>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E583DDF-CA54-461A-A486-592D2374C532}" type="datetimeFigureOut">
              <a:rPr lang="en-US"/>
              <a:t>6/3/2019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3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10227733" y="6356351"/>
            <a:ext cx="711200" cy="365125"/>
          </a:xfrm>
          <a:prstGeom prst="rect">
            <a:avLst/>
          </a:prstGeom>
        </p:spPr>
        <p:txBody>
          <a:bodyPr vert="horz" lIns="91440" tIns="45720" rIns="91440" bIns="45720" rtlCol="0" anchor="ctr"/>
          <a:lstStyle>
            <a:lvl1pPr>
              <a:defRPr sz="1600" b="1">
                <a:solidFill>
                  <a:srgbClr val="8BCD4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244B76-E623-4881-9ACF-7E65647551FB}" type="slidenum">
              <a:rPr kumimoji="0" lang="en-US" sz="1600" b="1" i="0" u="none" strike="noStrike" kern="1200" cap="none" spc="0" normalizeH="0" baseline="0" noProof="0" smtClean="0">
                <a:ln>
                  <a:noFill/>
                </a:ln>
                <a:solidFill>
                  <a:srgbClr val="8BCD43"/>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srgbClr val="8BCD43"/>
              </a:solidFill>
              <a:effectLst/>
              <a:uLnTx/>
              <a:uFillTx/>
              <a:latin typeface="+mn-lt"/>
              <a:ea typeface="+mn-ea"/>
              <a:cs typeface="+mn-cs"/>
            </a:endParaRPr>
          </a:p>
        </p:txBody>
      </p:sp>
      <p:sp>
        <p:nvSpPr>
          <p:cNvPr id="10" name="Rectangle 9"/>
          <p:cNvSpPr/>
          <p:nvPr userDrawn="1"/>
        </p:nvSpPr>
        <p:spPr>
          <a:xfrm>
            <a:off x="0" y="6477000"/>
            <a:ext cx="10464800" cy="152400"/>
          </a:xfrm>
          <a:prstGeom prst="rect">
            <a:avLst/>
          </a:prstGeom>
          <a:solidFill>
            <a:srgbClr val="8BC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0871200" y="6477000"/>
            <a:ext cx="1320800" cy="152400"/>
          </a:xfrm>
          <a:prstGeom prst="rect">
            <a:avLst/>
          </a:prstGeom>
          <a:solidFill>
            <a:srgbClr val="8BC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1066800"/>
            <a:ext cx="9652000" cy="152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101600" y="152400"/>
            <a:ext cx="10972800" cy="914400"/>
          </a:xfrm>
        </p:spPr>
        <p:txBody>
          <a:bodyPr/>
          <a:lstStyle>
            <a:lvl1pPr algn="l">
              <a:defRPr sz="4000"/>
            </a:lvl1pPr>
          </a:lstStyle>
          <a:p>
            <a:r>
              <a:rPr lang="en-US" dirty="0"/>
              <a:t>Click to edit Master title style</a:t>
            </a:r>
          </a:p>
        </p:txBody>
      </p:sp>
    </p:spTree>
    <p:extLst>
      <p:ext uri="{BB962C8B-B14F-4D97-AF65-F5344CB8AC3E}">
        <p14:creationId xmlns:p14="http://schemas.microsoft.com/office/powerpoint/2010/main" val="44091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6pPr>
              <a:defRPr/>
            </a:lvl6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E583DDF-CA54-461A-A486-592D2374C532}" type="datetimeFigureOut">
              <a:rPr lang="en-US"/>
              <a:t>6/3/2019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t>Click to edit Master title style</a:t>
            </a: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6/3/2019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t>Click to edit Master title style</a:t>
            </a: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6/3/2019</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9DD7D43D-6574-4C7B-808D-C6C12215A4D4}" type="datetimeFigureOut">
              <a:rPr lang="en-US"/>
              <a:t>6/3/2019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t>Click to edit Master title style</a:t>
            </a: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9E583DDF-CA54-461A-A486-592D2374C532}" type="datetimeFigureOut">
              <a:rPr lang="en-US"/>
              <a:t>6/3/2019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9E583DDF-CA54-461A-A486-592D2374C532}" type="datetimeFigureOut">
              <a:rPr lang="en-US"/>
              <a:t>6/3/2019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gradFill>
          <a:gsLst>
            <a:gs pos="0">
              <a:schemeClr val="bg2">
                <a:lumMod val="0"/>
                <a:lumOff val="100000"/>
              </a:schemeClr>
            </a:gs>
            <a:gs pos="51000">
              <a:schemeClr val="bg2"/>
            </a:gs>
            <a:gs pos="100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6/3/2019</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t>Click to edit Master title style</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6/3/2019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a:t>
            </a:r>
          </a:p>
          <a:p>
            <a:pPr lvl="6"/>
            <a:r>
              <a:t>Seventh</a:t>
            </a:r>
          </a:p>
          <a:p>
            <a:pPr lvl="7"/>
            <a:r>
              <a:t>Eighth</a:t>
            </a:r>
          </a:p>
          <a:p>
            <a:pPr lvl="8"/>
            <a:r>
              <a:t>Ninth</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en-US"/>
              <a:pPr/>
              <a:t>6/3/2019</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 id="214748366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85786"/>
            <a:ext cx="12192000" cy="2381250"/>
          </a:xfrm>
        </p:spPr>
        <p:txBody>
          <a:bodyPr>
            <a:normAutofit/>
          </a:bodyPr>
          <a:lstStyle/>
          <a:p>
            <a:r>
              <a:rPr lang="en-US" sz="5400" dirty="0">
                <a:solidFill>
                  <a:schemeClr val="tx1"/>
                </a:solidFill>
              </a:rPr>
              <a:t>Central Lane </a:t>
            </a:r>
            <a:br>
              <a:rPr lang="en-US" sz="5400" dirty="0">
                <a:solidFill>
                  <a:schemeClr val="tx1"/>
                </a:solidFill>
              </a:rPr>
            </a:br>
            <a:r>
              <a:rPr lang="en-US" sz="5400" dirty="0">
                <a:solidFill>
                  <a:schemeClr val="tx1"/>
                </a:solidFill>
              </a:rPr>
              <a:t>Metropolitan Planning Organization</a:t>
            </a:r>
            <a:br>
              <a:rPr lang="en-US" sz="5400" dirty="0">
                <a:solidFill>
                  <a:schemeClr val="tx1"/>
                </a:solidFill>
              </a:rPr>
            </a:br>
            <a:r>
              <a:rPr lang="en-US" sz="5400" dirty="0">
                <a:solidFill>
                  <a:schemeClr val="tx1"/>
                </a:solidFill>
              </a:rPr>
              <a:t>Scenario Planning</a:t>
            </a:r>
          </a:p>
        </p:txBody>
      </p:sp>
      <p:sp>
        <p:nvSpPr>
          <p:cNvPr id="4" name="Subtitle 3"/>
          <p:cNvSpPr>
            <a:spLocks noGrp="1"/>
          </p:cNvSpPr>
          <p:nvPr>
            <p:ph type="subTitle" idx="1"/>
          </p:nvPr>
        </p:nvSpPr>
        <p:spPr>
          <a:xfrm>
            <a:off x="1828800" y="3190934"/>
            <a:ext cx="9144002" cy="1152465"/>
          </a:xfrm>
        </p:spPr>
        <p:txBody>
          <a:bodyPr>
            <a:normAutofit/>
          </a:bodyPr>
          <a:lstStyle/>
          <a:p>
            <a:r>
              <a:rPr lang="en-US" sz="3200" dirty="0">
                <a:solidFill>
                  <a:schemeClr val="tx1"/>
                </a:solidFill>
              </a:rPr>
              <a:t>Kelly Clarke, AICP</a:t>
            </a:r>
            <a:br>
              <a:rPr lang="en-US" sz="3200" dirty="0">
                <a:solidFill>
                  <a:schemeClr val="tx1"/>
                </a:solidFill>
              </a:rPr>
            </a:br>
            <a:r>
              <a:rPr lang="en-US" sz="3200" dirty="0">
                <a:solidFill>
                  <a:schemeClr val="tx1"/>
                </a:solidFill>
              </a:rPr>
              <a:t>Senior Transportation Planner</a:t>
            </a:r>
          </a:p>
        </p:txBody>
      </p:sp>
      <p:sp>
        <p:nvSpPr>
          <p:cNvPr id="3" name="AutoShape 2" descr="Image result for lane county oregon map"/>
          <p:cNvSpPr>
            <a:spLocks noChangeAspect="1" noChangeArrowheads="1"/>
          </p:cNvSpPr>
          <p:nvPr/>
        </p:nvSpPr>
        <p:spPr bwMode="auto">
          <a:xfrm>
            <a:off x="155575" y="-1143000"/>
            <a:ext cx="453390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2B11C71D-8C70-4374-A51F-BB79EDF5119B}"/>
              </a:ext>
            </a:extLst>
          </p:cNvPr>
          <p:cNvPicPr>
            <a:picLocks noChangeAspect="1"/>
          </p:cNvPicPr>
          <p:nvPr/>
        </p:nvPicPr>
        <p:blipFill rotWithShape="1">
          <a:blip r:embed="rId3"/>
          <a:srcRect r="83971"/>
          <a:stretch/>
        </p:blipFill>
        <p:spPr>
          <a:xfrm>
            <a:off x="3048000" y="4938835"/>
            <a:ext cx="1447800" cy="1818955"/>
          </a:xfrm>
          <a:prstGeom prst="rect">
            <a:avLst/>
          </a:prstGeom>
        </p:spPr>
      </p:pic>
      <p:pic>
        <p:nvPicPr>
          <p:cNvPr id="7" name="Picture 6">
            <a:extLst>
              <a:ext uri="{FF2B5EF4-FFF2-40B4-BE49-F238E27FC236}">
                <a16:creationId xmlns:a16="http://schemas.microsoft.com/office/drawing/2014/main" id="{0C03D285-6474-4ADA-8873-EE3572D8DC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620" y="4969315"/>
            <a:ext cx="2029800" cy="1962750"/>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1119" y="228600"/>
            <a:ext cx="9509760" cy="872363"/>
          </a:xfrm>
        </p:spPr>
        <p:txBody>
          <a:bodyPr>
            <a:normAutofit/>
          </a:bodyPr>
          <a:lstStyle/>
          <a:p>
            <a:pPr algn="l"/>
            <a:r>
              <a:rPr lang="en-US" b="1" dirty="0">
                <a:latin typeface="Candara" panose="020E0502030303020204" pitchFamily="34" charset="0"/>
              </a:rPr>
              <a:t>Alternative scenarios: public health</a:t>
            </a:r>
            <a:endParaRPr lang="en-US" dirty="0"/>
          </a:p>
        </p:txBody>
      </p:sp>
      <p:sp>
        <p:nvSpPr>
          <p:cNvPr id="3" name="Content Placeholder 2"/>
          <p:cNvSpPr>
            <a:spLocks noGrp="1"/>
          </p:cNvSpPr>
          <p:nvPr>
            <p:ph idx="1"/>
          </p:nvPr>
        </p:nvSpPr>
        <p:spPr>
          <a:xfrm>
            <a:off x="1341119" y="1312482"/>
            <a:ext cx="9509760" cy="1295400"/>
          </a:xfrm>
        </p:spPr>
        <p:txBody>
          <a:bodyPr>
            <a:normAutofit/>
          </a:bodyPr>
          <a:lstStyle/>
          <a:p>
            <a:r>
              <a:rPr lang="en-US" sz="2800" dirty="0"/>
              <a:t>Increases in active transportation result in cost savings</a:t>
            </a:r>
          </a:p>
          <a:p>
            <a:r>
              <a:rPr lang="en-US" sz="2800" dirty="0"/>
              <a:t>Savings equate to about $250 per household each year </a:t>
            </a:r>
          </a:p>
        </p:txBody>
      </p:sp>
      <p:sp>
        <p:nvSpPr>
          <p:cNvPr id="2" name="Slide Number Placeholder 1"/>
          <p:cNvSpPr>
            <a:spLocks noGrp="1"/>
          </p:cNvSpPr>
          <p:nvPr>
            <p:ph type="sldNum" sz="quarter" idx="12"/>
          </p:nvPr>
        </p:nvSpPr>
        <p:spPr/>
        <p:txBody>
          <a:bodyPr/>
          <a:lstStyle/>
          <a:p>
            <a:fld id="{EF71695F-4676-49AD-93CD-8AF4102D3A65}" type="slidenum">
              <a:rPr lang="en-US" smtClean="0"/>
              <a:pPr/>
              <a:t>10</a:t>
            </a:fld>
            <a:endParaRPr lang="en-US" dirty="0"/>
          </a:p>
        </p:txBody>
      </p:sp>
      <p:pic>
        <p:nvPicPr>
          <p:cNvPr id="7" name="Picture 6"/>
          <p:cNvPicPr>
            <a:picLocks noChangeAspect="1"/>
          </p:cNvPicPr>
          <p:nvPr/>
        </p:nvPicPr>
        <p:blipFill>
          <a:blip r:embed="rId3"/>
          <a:stretch>
            <a:fillRect/>
          </a:stretch>
        </p:blipFill>
        <p:spPr>
          <a:xfrm>
            <a:off x="1827354" y="2607882"/>
            <a:ext cx="8537290" cy="3869118"/>
          </a:xfrm>
          <a:prstGeom prst="rect">
            <a:avLst/>
          </a:prstGeom>
        </p:spPr>
      </p:pic>
    </p:spTree>
    <p:extLst>
      <p:ext uri="{BB962C8B-B14F-4D97-AF65-F5344CB8AC3E}">
        <p14:creationId xmlns:p14="http://schemas.microsoft.com/office/powerpoint/2010/main" val="27626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0922E-020C-4AF2-8CE9-C4E7A4ADD0E4}"/>
              </a:ext>
            </a:extLst>
          </p:cNvPr>
          <p:cNvSpPr>
            <a:spLocks noGrp="1"/>
          </p:cNvSpPr>
          <p:nvPr>
            <p:ph type="title"/>
          </p:nvPr>
        </p:nvSpPr>
        <p:spPr>
          <a:xfrm>
            <a:off x="1341120" y="228600"/>
            <a:ext cx="4297680" cy="805434"/>
          </a:xfrm>
        </p:spPr>
        <p:txBody>
          <a:bodyPr/>
          <a:lstStyle/>
          <a:p>
            <a:r>
              <a:rPr lang="en-US" dirty="0"/>
              <a:t>Preferred Scenario</a:t>
            </a:r>
          </a:p>
        </p:txBody>
      </p:sp>
      <p:sp>
        <p:nvSpPr>
          <p:cNvPr id="3" name="Content Placeholder 2">
            <a:extLst>
              <a:ext uri="{FF2B5EF4-FFF2-40B4-BE49-F238E27FC236}">
                <a16:creationId xmlns:a16="http://schemas.microsoft.com/office/drawing/2014/main" id="{EBF15203-4212-435E-93EA-350906F89181}"/>
              </a:ext>
            </a:extLst>
          </p:cNvPr>
          <p:cNvSpPr>
            <a:spLocks noGrp="1"/>
          </p:cNvSpPr>
          <p:nvPr>
            <p:ph idx="1"/>
          </p:nvPr>
        </p:nvSpPr>
        <p:spPr>
          <a:xfrm>
            <a:off x="1341120" y="1365186"/>
            <a:ext cx="4983480" cy="4127627"/>
          </a:xfrm>
        </p:spPr>
        <p:txBody>
          <a:bodyPr>
            <a:normAutofit/>
          </a:bodyPr>
          <a:lstStyle/>
          <a:p>
            <a:pPr marL="45720" indent="0">
              <a:buNone/>
            </a:pPr>
            <a:r>
              <a:rPr lang="en-US" dirty="0"/>
              <a:t>A balanced approach towards investment in:</a:t>
            </a:r>
          </a:p>
          <a:p>
            <a:r>
              <a:rPr lang="en-US" dirty="0"/>
              <a:t>Active Transportation</a:t>
            </a:r>
          </a:p>
          <a:p>
            <a:r>
              <a:rPr lang="en-US" dirty="0"/>
              <a:t>Fleet and Fuels</a:t>
            </a:r>
          </a:p>
          <a:p>
            <a:r>
              <a:rPr lang="en-US" dirty="0"/>
              <a:t>Transit</a:t>
            </a:r>
          </a:p>
          <a:p>
            <a:r>
              <a:rPr lang="en-US" dirty="0"/>
              <a:t>Pricing</a:t>
            </a:r>
          </a:p>
          <a:p>
            <a:r>
              <a:rPr lang="en-US" dirty="0"/>
              <a:t>Parking Management</a:t>
            </a:r>
          </a:p>
          <a:p>
            <a:r>
              <a:rPr lang="en-US" dirty="0"/>
              <a:t>Education and Marketing</a:t>
            </a:r>
          </a:p>
          <a:p>
            <a:r>
              <a:rPr lang="en-US" dirty="0"/>
              <a:t>Roads	</a:t>
            </a:r>
          </a:p>
        </p:txBody>
      </p:sp>
      <p:pic>
        <p:nvPicPr>
          <p:cNvPr id="4" name="Picture 3">
            <a:extLst>
              <a:ext uri="{FF2B5EF4-FFF2-40B4-BE49-F238E27FC236}">
                <a16:creationId xmlns:a16="http://schemas.microsoft.com/office/drawing/2014/main" id="{AB3E4BE6-EC74-47F1-A147-59B60A928EDA}"/>
              </a:ext>
            </a:extLst>
          </p:cNvPr>
          <p:cNvPicPr>
            <a:picLocks noChangeAspect="1"/>
          </p:cNvPicPr>
          <p:nvPr/>
        </p:nvPicPr>
        <p:blipFill>
          <a:blip r:embed="rId3"/>
          <a:stretch>
            <a:fillRect/>
          </a:stretch>
        </p:blipFill>
        <p:spPr>
          <a:xfrm>
            <a:off x="6934200" y="895350"/>
            <a:ext cx="3724275" cy="5067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014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92239"/>
            <a:ext cx="9509760" cy="872363"/>
          </a:xfrm>
        </p:spPr>
        <p:txBody>
          <a:bodyPr/>
          <a:lstStyle/>
          <a:p>
            <a:r>
              <a:rPr lang="en-US" dirty="0"/>
              <a:t>Lessons learned</a:t>
            </a:r>
          </a:p>
        </p:txBody>
      </p:sp>
      <p:sp>
        <p:nvSpPr>
          <p:cNvPr id="3" name="Content Placeholder 2"/>
          <p:cNvSpPr>
            <a:spLocks noGrp="1"/>
          </p:cNvSpPr>
          <p:nvPr>
            <p:ph idx="1"/>
          </p:nvPr>
        </p:nvSpPr>
        <p:spPr/>
        <p:txBody>
          <a:bodyPr>
            <a:normAutofit/>
          </a:bodyPr>
          <a:lstStyle/>
          <a:p>
            <a:r>
              <a:rPr lang="en-US" dirty="0"/>
              <a:t>Current plans are headed in the right direction</a:t>
            </a:r>
          </a:p>
          <a:p>
            <a:r>
              <a:rPr lang="en-US" dirty="0"/>
              <a:t>Looking at a variety of goal areas is important to local decision makers </a:t>
            </a:r>
          </a:p>
          <a:p>
            <a:r>
              <a:rPr lang="en-US" dirty="0"/>
              <a:t>Greenhouse gas reduction target is difficult to communicate</a:t>
            </a:r>
          </a:p>
          <a:p>
            <a:r>
              <a:rPr lang="en-US" dirty="0"/>
              <a:t>Scenario planning is best integrated into other planning processes (Regional Transportation Plan, comprehensive planning, etc.)</a:t>
            </a:r>
          </a:p>
          <a:p>
            <a:r>
              <a:rPr lang="en-US" dirty="0"/>
              <a:t>Requiring an unfunded mandate is not popular</a:t>
            </a:r>
          </a:p>
        </p:txBody>
      </p:sp>
    </p:spTree>
    <p:extLst>
      <p:ext uri="{BB962C8B-B14F-4D97-AF65-F5344CB8AC3E}">
        <p14:creationId xmlns:p14="http://schemas.microsoft.com/office/powerpoint/2010/main" val="272785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4046-7F85-403B-80D7-BAD8D379018B}"/>
              </a:ext>
            </a:extLst>
          </p:cNvPr>
          <p:cNvSpPr>
            <a:spLocks noGrp="1"/>
          </p:cNvSpPr>
          <p:nvPr>
            <p:ph type="title"/>
          </p:nvPr>
        </p:nvSpPr>
        <p:spPr>
          <a:xfrm>
            <a:off x="1341120" y="467360"/>
            <a:ext cx="9509760" cy="904240"/>
          </a:xfrm>
        </p:spPr>
        <p:txBody>
          <a:bodyPr>
            <a:normAutofit fontScale="90000"/>
          </a:bodyPr>
          <a:lstStyle/>
          <a:p>
            <a:r>
              <a:rPr lang="en-US" dirty="0"/>
              <a:t>City of Eugene Climate Recovery Ordinance and Transportation System Plan</a:t>
            </a:r>
          </a:p>
        </p:txBody>
      </p:sp>
      <p:sp>
        <p:nvSpPr>
          <p:cNvPr id="3" name="Content Placeholder 2">
            <a:extLst>
              <a:ext uri="{FF2B5EF4-FFF2-40B4-BE49-F238E27FC236}">
                <a16:creationId xmlns:a16="http://schemas.microsoft.com/office/drawing/2014/main" id="{F915C205-77BE-4FEC-BB81-409B6CC887B2}"/>
              </a:ext>
            </a:extLst>
          </p:cNvPr>
          <p:cNvSpPr>
            <a:spLocks noGrp="1"/>
          </p:cNvSpPr>
          <p:nvPr>
            <p:ph idx="1"/>
          </p:nvPr>
        </p:nvSpPr>
        <p:spPr/>
        <p:txBody>
          <a:bodyPr/>
          <a:lstStyle/>
          <a:p>
            <a:pPr marL="45720" indent="0">
              <a:buNone/>
            </a:pPr>
            <a:r>
              <a:rPr lang="en-US" dirty="0"/>
              <a:t>City of Eugene Climate Recovery Ordinance Goals:</a:t>
            </a:r>
          </a:p>
          <a:p>
            <a:pPr marL="171450" lvl="0" indent="-171450">
              <a:buFont typeface="Arial" panose="020B0604020202020204" pitchFamily="34" charset="0"/>
              <a:buChar char="•"/>
            </a:pPr>
            <a:r>
              <a:rPr lang="en-US" dirty="0">
                <a:solidFill>
                  <a:schemeClr val="tx1"/>
                </a:solidFill>
              </a:rPr>
              <a:t>Reduce fossil fuel use by 50% by 2030</a:t>
            </a:r>
          </a:p>
          <a:p>
            <a:pPr marL="171450" lvl="0" indent="-171450">
              <a:buFont typeface="Arial" panose="020B0604020202020204" pitchFamily="34" charset="0"/>
              <a:buChar char="•"/>
            </a:pPr>
            <a:r>
              <a:rPr lang="en-US" dirty="0">
                <a:solidFill>
                  <a:schemeClr val="tx1"/>
                </a:solidFill>
              </a:rPr>
              <a:t>By the year 2100, total community greenhouse gas emissions shall be average share of a global atmospheric greenhouse gas level of 350 ppm, which is estimated in 2016 to require an annual average emission reduction level of 7.6%.</a:t>
            </a:r>
          </a:p>
          <a:p>
            <a:pPr marL="0" indent="0">
              <a:buFont typeface="Arial" panose="020B0604020202020204" pitchFamily="34" charset="0"/>
              <a:buNone/>
            </a:pPr>
            <a:r>
              <a:rPr lang="en-US" dirty="0"/>
              <a:t>City of Eugene Transportation System Plan Goal:</a:t>
            </a:r>
          </a:p>
          <a:p>
            <a:pPr marL="342900" indent="-342900"/>
            <a:r>
              <a:rPr lang="en-US" dirty="0"/>
              <a:t>Triple Bike, Pedestrian and Transit Mode shares by 2035. </a:t>
            </a:r>
          </a:p>
          <a:p>
            <a:endParaRPr lang="en-US" dirty="0"/>
          </a:p>
        </p:txBody>
      </p:sp>
    </p:spTree>
    <p:extLst>
      <p:ext uri="{BB962C8B-B14F-4D97-AF65-F5344CB8AC3E}">
        <p14:creationId xmlns:p14="http://schemas.microsoft.com/office/powerpoint/2010/main" val="2219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D0CF-7954-4F66-9263-C326FFD5FFFD}"/>
              </a:ext>
            </a:extLst>
          </p:cNvPr>
          <p:cNvSpPr>
            <a:spLocks noGrp="1"/>
          </p:cNvSpPr>
          <p:nvPr>
            <p:ph type="title"/>
          </p:nvPr>
        </p:nvSpPr>
        <p:spPr>
          <a:xfrm>
            <a:off x="1341120" y="304800"/>
            <a:ext cx="9509760" cy="904240"/>
          </a:xfrm>
        </p:spPr>
        <p:txBody>
          <a:bodyPr/>
          <a:lstStyle/>
          <a:p>
            <a:r>
              <a:rPr lang="en-US" dirty="0"/>
              <a:t>Tested Three Scenarios</a:t>
            </a:r>
          </a:p>
        </p:txBody>
      </p:sp>
      <p:graphicFrame>
        <p:nvGraphicFramePr>
          <p:cNvPr id="4" name="Table 3">
            <a:extLst>
              <a:ext uri="{FF2B5EF4-FFF2-40B4-BE49-F238E27FC236}">
                <a16:creationId xmlns:a16="http://schemas.microsoft.com/office/drawing/2014/main" id="{1D4F8F0B-0FCC-4C0B-8CBC-02CD3ABD9E07}"/>
              </a:ext>
            </a:extLst>
          </p:cNvPr>
          <p:cNvGraphicFramePr>
            <a:graphicFrameLocks noGrp="1"/>
          </p:cNvGraphicFramePr>
          <p:nvPr>
            <p:extLst>
              <p:ext uri="{D42A27DB-BD31-4B8C-83A1-F6EECF244321}">
                <p14:modId xmlns:p14="http://schemas.microsoft.com/office/powerpoint/2010/main" val="2827363663"/>
              </p:ext>
            </p:extLst>
          </p:nvPr>
        </p:nvGraphicFramePr>
        <p:xfrm>
          <a:off x="1714500" y="1371600"/>
          <a:ext cx="8763000" cy="4953001"/>
        </p:xfrm>
        <a:graphic>
          <a:graphicData uri="http://schemas.openxmlformats.org/drawingml/2006/table">
            <a:tbl>
              <a:tblPr firstRow="1" firstCol="1" bandRow="1">
                <a:tableStyleId>{B301B821-A1FF-4177-AEE7-76D212191A09}</a:tableStyleId>
              </a:tblPr>
              <a:tblGrid>
                <a:gridCol w="1746012">
                  <a:extLst>
                    <a:ext uri="{9D8B030D-6E8A-4147-A177-3AD203B41FA5}">
                      <a16:colId xmlns:a16="http://schemas.microsoft.com/office/drawing/2014/main" val="2587375544"/>
                    </a:ext>
                  </a:extLst>
                </a:gridCol>
                <a:gridCol w="3212001">
                  <a:extLst>
                    <a:ext uri="{9D8B030D-6E8A-4147-A177-3AD203B41FA5}">
                      <a16:colId xmlns:a16="http://schemas.microsoft.com/office/drawing/2014/main" val="465256114"/>
                    </a:ext>
                  </a:extLst>
                </a:gridCol>
                <a:gridCol w="3804987">
                  <a:extLst>
                    <a:ext uri="{9D8B030D-6E8A-4147-A177-3AD203B41FA5}">
                      <a16:colId xmlns:a16="http://schemas.microsoft.com/office/drawing/2014/main" val="4254532705"/>
                    </a:ext>
                  </a:extLst>
                </a:gridCol>
              </a:tblGrid>
              <a:tr h="273249">
                <a:tc>
                  <a:txBody>
                    <a:bodyPr/>
                    <a:lstStyle/>
                    <a:p>
                      <a:pPr marL="0" marR="0" algn="ctr">
                        <a:lnSpc>
                          <a:spcPct val="115000"/>
                        </a:lnSpc>
                        <a:spcBef>
                          <a:spcPts val="0"/>
                        </a:spcBef>
                        <a:spcAft>
                          <a:spcPts val="0"/>
                        </a:spcAft>
                      </a:pPr>
                      <a:r>
                        <a:rPr lang="en-US" sz="1400" dirty="0">
                          <a:effectLst/>
                        </a:rPr>
                        <a:t>Scenario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Examples of Inputs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5509038"/>
                  </a:ext>
                </a:extLst>
              </a:tr>
              <a:tr h="1816643">
                <a:tc>
                  <a:txBody>
                    <a:bodyPr/>
                    <a:lstStyle/>
                    <a:p>
                      <a:pPr marL="0" marR="0">
                        <a:lnSpc>
                          <a:spcPct val="115000"/>
                        </a:lnSpc>
                        <a:spcBef>
                          <a:spcPts val="0"/>
                        </a:spcBef>
                        <a:spcAft>
                          <a:spcPts val="0"/>
                        </a:spcAft>
                      </a:pPr>
                      <a:r>
                        <a:rPr lang="en-US" sz="1200" dirty="0">
                          <a:effectLst/>
                        </a:rPr>
                        <a:t>2035 Adopted Plans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Models the adopted ETSP, regional and state* goals, policies, programs and projects.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1200" dirty="0">
                          <a:effectLst/>
                        </a:rPr>
                        <a:t>Bike trips: 24% (models the ETSP goal of tripling bike trips)</a:t>
                      </a:r>
                    </a:p>
                    <a:p>
                      <a:pPr marL="342900" marR="0" lvl="0" indent="-342900">
                        <a:lnSpc>
                          <a:spcPct val="115000"/>
                        </a:lnSpc>
                        <a:spcBef>
                          <a:spcPts val="0"/>
                        </a:spcBef>
                        <a:spcAft>
                          <a:spcPts val="0"/>
                        </a:spcAft>
                        <a:buFont typeface="Symbol" panose="05050102010706020507" pitchFamily="18" charset="2"/>
                        <a:buChar char=""/>
                      </a:pPr>
                      <a:r>
                        <a:rPr lang="en-US" sz="1200" dirty="0">
                          <a:effectLst/>
                        </a:rPr>
                        <a:t>Workplace TDM: 6% (proportion of working age persons anticipated to work for employers with strong commute options)</a:t>
                      </a:r>
                    </a:p>
                    <a:p>
                      <a:pPr marL="342900" marR="0" lvl="0" indent="-342900">
                        <a:lnSpc>
                          <a:spcPct val="115000"/>
                        </a:lnSpc>
                        <a:spcBef>
                          <a:spcPts val="0"/>
                        </a:spcBef>
                        <a:spcAft>
                          <a:spcPts val="0"/>
                        </a:spcAft>
                        <a:buFont typeface="Symbol" panose="05050102010706020507" pitchFamily="18" charset="2"/>
                        <a:buChar char=""/>
                      </a:pPr>
                      <a:r>
                        <a:rPr lang="en-US" sz="1200" dirty="0">
                          <a:effectLst/>
                        </a:rPr>
                        <a:t>Light trucks: 48% (percentage of light trucks as share of household vehicles)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9592131"/>
                  </a:ext>
                </a:extLst>
              </a:tr>
              <a:tr h="980750">
                <a:tc>
                  <a:txBody>
                    <a:bodyPr/>
                    <a:lstStyle/>
                    <a:p>
                      <a:pPr marL="0" marR="0">
                        <a:lnSpc>
                          <a:spcPct val="115000"/>
                        </a:lnSpc>
                        <a:spcBef>
                          <a:spcPts val="0"/>
                        </a:spcBef>
                        <a:spcAft>
                          <a:spcPts val="0"/>
                        </a:spcAft>
                      </a:pPr>
                      <a:r>
                        <a:rPr lang="en-US" sz="1200">
                          <a:effectLst/>
                        </a:rPr>
                        <a:t>2035 What If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Tests a moderately aggressive increase to the adopted goals, policies, programs and projects.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1200">
                          <a:effectLst/>
                        </a:rPr>
                        <a:t>Bike trips: 24% (maintains an already aggressive percentage)</a:t>
                      </a:r>
                    </a:p>
                    <a:p>
                      <a:pPr marL="342900" marR="0" lvl="0" indent="-342900">
                        <a:lnSpc>
                          <a:spcPct val="115000"/>
                        </a:lnSpc>
                        <a:spcBef>
                          <a:spcPts val="0"/>
                        </a:spcBef>
                        <a:spcAft>
                          <a:spcPts val="0"/>
                        </a:spcAft>
                        <a:buFont typeface="Symbol" panose="05050102010706020507" pitchFamily="18" charset="2"/>
                        <a:buChar char=""/>
                      </a:pPr>
                      <a:r>
                        <a:rPr lang="en-US" sz="1200">
                          <a:effectLst/>
                        </a:rPr>
                        <a:t>Workplace TDM: 10%</a:t>
                      </a:r>
                    </a:p>
                    <a:p>
                      <a:pPr marL="342900" marR="0" lvl="0" indent="-342900">
                        <a:lnSpc>
                          <a:spcPct val="115000"/>
                        </a:lnSpc>
                        <a:spcBef>
                          <a:spcPts val="0"/>
                        </a:spcBef>
                        <a:spcAft>
                          <a:spcPts val="0"/>
                        </a:spcAft>
                        <a:buFont typeface="Symbol" panose="05050102010706020507" pitchFamily="18" charset="2"/>
                        <a:buChar char=""/>
                      </a:pPr>
                      <a:r>
                        <a:rPr lang="en-US" sz="1200">
                          <a:effectLst/>
                        </a:rPr>
                        <a:t>Light trucks: 39%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9413345"/>
                  </a:ext>
                </a:extLst>
              </a:tr>
              <a:tr h="980750">
                <a:tc>
                  <a:txBody>
                    <a:bodyPr/>
                    <a:lstStyle/>
                    <a:p>
                      <a:pPr marL="0" marR="0">
                        <a:lnSpc>
                          <a:spcPct val="115000"/>
                        </a:lnSpc>
                        <a:spcBef>
                          <a:spcPts val="0"/>
                        </a:spcBef>
                        <a:spcAft>
                          <a:spcPts val="0"/>
                        </a:spcAft>
                      </a:pPr>
                      <a:r>
                        <a:rPr lang="en-US" sz="1200" dirty="0">
                          <a:effectLst/>
                        </a:rPr>
                        <a:t>2035 What If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Tests an aggressive increase to the adopted goals, policies, programs and projects.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1200" dirty="0">
                          <a:effectLst/>
                        </a:rPr>
                        <a:t>Bike trips: 24% (maintains an already aggressive percentage)</a:t>
                      </a:r>
                    </a:p>
                    <a:p>
                      <a:pPr marL="342900" marR="0" lvl="0" indent="-342900">
                        <a:lnSpc>
                          <a:spcPct val="115000"/>
                        </a:lnSpc>
                        <a:spcBef>
                          <a:spcPts val="0"/>
                        </a:spcBef>
                        <a:spcAft>
                          <a:spcPts val="0"/>
                        </a:spcAft>
                        <a:buFont typeface="Symbol" panose="05050102010706020507" pitchFamily="18" charset="2"/>
                        <a:buChar char=""/>
                      </a:pPr>
                      <a:r>
                        <a:rPr lang="en-US" sz="1200" dirty="0">
                          <a:effectLst/>
                        </a:rPr>
                        <a:t>Workplace TDM: 25%</a:t>
                      </a:r>
                    </a:p>
                    <a:p>
                      <a:pPr marL="342900" marR="0" lvl="0" indent="-342900">
                        <a:lnSpc>
                          <a:spcPct val="115000"/>
                        </a:lnSpc>
                        <a:spcBef>
                          <a:spcPts val="0"/>
                        </a:spcBef>
                        <a:spcAft>
                          <a:spcPts val="0"/>
                        </a:spcAft>
                        <a:buFont typeface="Symbol" panose="05050102010706020507" pitchFamily="18" charset="2"/>
                        <a:buChar char=""/>
                      </a:pPr>
                      <a:r>
                        <a:rPr lang="en-US" sz="1200" dirty="0">
                          <a:effectLst/>
                        </a:rPr>
                        <a:t>Light trucks: 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6275295"/>
                  </a:ext>
                </a:extLst>
              </a:tr>
              <a:tr h="901609">
                <a:tc gridSpan="3">
                  <a:txBody>
                    <a:bodyPr/>
                    <a:lstStyle/>
                    <a:p>
                      <a:pPr marL="0" marR="0">
                        <a:lnSpc>
                          <a:spcPct val="115000"/>
                        </a:lnSpc>
                        <a:spcBef>
                          <a:spcPts val="0"/>
                        </a:spcBef>
                        <a:spcAft>
                          <a:spcPts val="10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 Goals, policies, programs and projects from state and regional plans are considered in the analysis due to the regional geography of RSPM and to the broader impacts of state and regional strategies.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342900" marR="0" lvl="0" indent="-342900">
                        <a:lnSpc>
                          <a:spcPct val="115000"/>
                        </a:lnSpc>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3379300"/>
                  </a:ext>
                </a:extLst>
              </a:tr>
            </a:tbl>
          </a:graphicData>
        </a:graphic>
      </p:graphicFrame>
    </p:spTree>
    <p:extLst>
      <p:ext uri="{BB962C8B-B14F-4D97-AF65-F5344CB8AC3E}">
        <p14:creationId xmlns:p14="http://schemas.microsoft.com/office/powerpoint/2010/main" val="416279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3CDD9-7225-4CF7-866C-8EE00CA60200}"/>
              </a:ext>
            </a:extLst>
          </p:cNvPr>
          <p:cNvSpPr>
            <a:spLocks noGrp="1"/>
          </p:cNvSpPr>
          <p:nvPr>
            <p:ph type="title"/>
          </p:nvPr>
        </p:nvSpPr>
        <p:spPr>
          <a:xfrm>
            <a:off x="1341120" y="467360"/>
            <a:ext cx="9509760" cy="751840"/>
          </a:xfrm>
        </p:spPr>
        <p:txBody>
          <a:bodyPr/>
          <a:lstStyle/>
          <a:p>
            <a:r>
              <a:rPr lang="en-US" dirty="0"/>
              <a:t>Eugene CRO and TSP Results</a:t>
            </a:r>
          </a:p>
        </p:txBody>
      </p:sp>
      <p:pic>
        <p:nvPicPr>
          <p:cNvPr id="4" name="Picture 3">
            <a:extLst>
              <a:ext uri="{FF2B5EF4-FFF2-40B4-BE49-F238E27FC236}">
                <a16:creationId xmlns:a16="http://schemas.microsoft.com/office/drawing/2014/main" id="{F53A90F0-441B-4916-9475-4EDA9E5BC56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18281" y="1676400"/>
            <a:ext cx="7955438" cy="4270058"/>
          </a:xfrm>
          <a:prstGeom prst="rect">
            <a:avLst/>
          </a:prstGeom>
          <a:noFill/>
        </p:spPr>
      </p:pic>
    </p:spTree>
    <p:extLst>
      <p:ext uri="{BB962C8B-B14F-4D97-AF65-F5344CB8AC3E}">
        <p14:creationId xmlns:p14="http://schemas.microsoft.com/office/powerpoint/2010/main" val="238325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6A11-3250-4A94-BBE0-8E3C1C555870}"/>
              </a:ext>
            </a:extLst>
          </p:cNvPr>
          <p:cNvSpPr>
            <a:spLocks noGrp="1"/>
          </p:cNvSpPr>
          <p:nvPr>
            <p:ph type="title"/>
          </p:nvPr>
        </p:nvSpPr>
        <p:spPr>
          <a:xfrm>
            <a:off x="1341120" y="-76200"/>
            <a:ext cx="9509760" cy="751840"/>
          </a:xfrm>
        </p:spPr>
        <p:txBody>
          <a:bodyPr/>
          <a:lstStyle/>
          <a:p>
            <a:r>
              <a:rPr lang="en-US" dirty="0"/>
              <a:t>This Brings Us to Today: Strategic Assessment</a:t>
            </a:r>
          </a:p>
        </p:txBody>
      </p:sp>
      <p:pic>
        <p:nvPicPr>
          <p:cNvPr id="4" name="Picture 3">
            <a:extLst>
              <a:ext uri="{FF2B5EF4-FFF2-40B4-BE49-F238E27FC236}">
                <a16:creationId xmlns:a16="http://schemas.microsoft.com/office/drawing/2014/main" id="{93A288E4-2205-4E4E-8A2D-3A919AA35E1F}"/>
              </a:ext>
            </a:extLst>
          </p:cNvPr>
          <p:cNvPicPr>
            <a:picLocks noChangeAspect="1"/>
          </p:cNvPicPr>
          <p:nvPr/>
        </p:nvPicPr>
        <p:blipFill>
          <a:blip r:embed="rId3"/>
          <a:stretch>
            <a:fillRect/>
          </a:stretch>
        </p:blipFill>
        <p:spPr>
          <a:xfrm>
            <a:off x="2209222" y="762000"/>
            <a:ext cx="7773556" cy="5733165"/>
          </a:xfrm>
          <a:prstGeom prst="rect">
            <a:avLst/>
          </a:prstGeom>
        </p:spPr>
      </p:pic>
      <p:sp>
        <p:nvSpPr>
          <p:cNvPr id="5" name="Arrow: Right 4">
            <a:extLst>
              <a:ext uri="{FF2B5EF4-FFF2-40B4-BE49-F238E27FC236}">
                <a16:creationId xmlns:a16="http://schemas.microsoft.com/office/drawing/2014/main" id="{9A9E42B3-5C7E-4C42-8E67-2333CD65CF3C}"/>
              </a:ext>
            </a:extLst>
          </p:cNvPr>
          <p:cNvSpPr/>
          <p:nvPr/>
        </p:nvSpPr>
        <p:spPr>
          <a:xfrm rot="10800000">
            <a:off x="9372600" y="2895600"/>
            <a:ext cx="1600200" cy="533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18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FBF4-F73B-4E77-9360-FD4D9FE859CA}"/>
              </a:ext>
            </a:extLst>
          </p:cNvPr>
          <p:cNvSpPr>
            <a:spLocks noGrp="1"/>
          </p:cNvSpPr>
          <p:nvPr>
            <p:ph type="title"/>
          </p:nvPr>
        </p:nvSpPr>
        <p:spPr>
          <a:xfrm>
            <a:off x="1341120" y="448507"/>
            <a:ext cx="9509760" cy="694493"/>
          </a:xfrm>
        </p:spPr>
        <p:txBody>
          <a:bodyPr/>
          <a:lstStyle/>
          <a:p>
            <a:r>
              <a:rPr lang="en-US" dirty="0"/>
              <a:t>CLMPO Strategic Assessment</a:t>
            </a:r>
          </a:p>
        </p:txBody>
      </p:sp>
      <p:graphicFrame>
        <p:nvGraphicFramePr>
          <p:cNvPr id="5" name="Table 4">
            <a:extLst>
              <a:ext uri="{FF2B5EF4-FFF2-40B4-BE49-F238E27FC236}">
                <a16:creationId xmlns:a16="http://schemas.microsoft.com/office/drawing/2014/main" id="{A5C0E7E6-B5F2-4262-894C-7468737BE560}"/>
              </a:ext>
            </a:extLst>
          </p:cNvPr>
          <p:cNvGraphicFramePr>
            <a:graphicFrameLocks noGrp="1"/>
          </p:cNvGraphicFramePr>
          <p:nvPr>
            <p:extLst>
              <p:ext uri="{D42A27DB-BD31-4B8C-83A1-F6EECF244321}">
                <p14:modId xmlns:p14="http://schemas.microsoft.com/office/powerpoint/2010/main" val="2101162473"/>
              </p:ext>
            </p:extLst>
          </p:nvPr>
        </p:nvGraphicFramePr>
        <p:xfrm>
          <a:off x="1324067" y="1600200"/>
          <a:ext cx="9384947" cy="4131531"/>
        </p:xfrm>
        <a:graphic>
          <a:graphicData uri="http://schemas.openxmlformats.org/drawingml/2006/table">
            <a:tbl>
              <a:tblPr/>
              <a:tblGrid>
                <a:gridCol w="2477626">
                  <a:extLst>
                    <a:ext uri="{9D8B030D-6E8A-4147-A177-3AD203B41FA5}">
                      <a16:colId xmlns:a16="http://schemas.microsoft.com/office/drawing/2014/main" val="4109696167"/>
                    </a:ext>
                  </a:extLst>
                </a:gridCol>
                <a:gridCol w="197084">
                  <a:extLst>
                    <a:ext uri="{9D8B030D-6E8A-4147-A177-3AD203B41FA5}">
                      <a16:colId xmlns:a16="http://schemas.microsoft.com/office/drawing/2014/main" val="107833888"/>
                    </a:ext>
                  </a:extLst>
                </a:gridCol>
                <a:gridCol w="628791">
                  <a:extLst>
                    <a:ext uri="{9D8B030D-6E8A-4147-A177-3AD203B41FA5}">
                      <a16:colId xmlns:a16="http://schemas.microsoft.com/office/drawing/2014/main" val="3026071212"/>
                    </a:ext>
                  </a:extLst>
                </a:gridCol>
                <a:gridCol w="2205463">
                  <a:extLst>
                    <a:ext uri="{9D8B030D-6E8A-4147-A177-3AD203B41FA5}">
                      <a16:colId xmlns:a16="http://schemas.microsoft.com/office/drawing/2014/main" val="623418662"/>
                    </a:ext>
                  </a:extLst>
                </a:gridCol>
                <a:gridCol w="3875983">
                  <a:extLst>
                    <a:ext uri="{9D8B030D-6E8A-4147-A177-3AD203B41FA5}">
                      <a16:colId xmlns:a16="http://schemas.microsoft.com/office/drawing/2014/main" val="2471794295"/>
                    </a:ext>
                  </a:extLst>
                </a:gridCol>
              </a:tblGrid>
              <a:tr h="147813">
                <a:tc>
                  <a:txBody>
                    <a:bodyPr/>
                    <a:lstStyle/>
                    <a:p>
                      <a:pPr algn="l" fontAlgn="ctr"/>
                      <a:r>
                        <a:rPr lang="en-US" sz="800" b="1" i="0" u="none" strike="noStrike" dirty="0">
                          <a:solidFill>
                            <a:srgbClr val="000000"/>
                          </a:solidFill>
                          <a:effectLst/>
                          <a:latin typeface="Calibri" panose="020F0502020204030204" pitchFamily="34" charset="0"/>
                        </a:rPr>
                        <a:t>Package/Module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l" fontAlgn="ctr"/>
                      <a:r>
                        <a:rPr lang="en-US" sz="8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ctr"/>
                      <a:r>
                        <a:rPr lang="en-US" sz="800" b="1" i="0" u="none" strike="noStrike">
                          <a:solidFill>
                            <a:srgbClr val="000000"/>
                          </a:solidFill>
                          <a:effectLst/>
                          <a:latin typeface="Calibri" panose="020F0502020204030204" pitchFamily="34" charset="0"/>
                        </a:rPr>
                        <a:t>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1" i="0" u="none" strike="noStrike">
                          <a:solidFill>
                            <a:srgbClr val="000000"/>
                          </a:solidFill>
                          <a:effectLst/>
                          <a:latin typeface="Calibri" panose="020F0502020204030204" pitchFamily="34" charset="0"/>
                        </a:rPr>
                        <a:t>Input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ctr"/>
                      <a:r>
                        <a:rPr lang="en-US" sz="800" b="1" i="0" u="none" strike="noStrike">
                          <a:solidFill>
                            <a:srgbClr val="000000"/>
                          </a:solidFill>
                          <a:effectLst/>
                          <a:latin typeface="Calibri" panose="020F0502020204030204" pitchFamily="34" charset="0"/>
                        </a:rPr>
                        <a:t>Description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324374646"/>
                  </a:ext>
                </a:extLst>
              </a:tr>
              <a:tr h="147813">
                <a:tc>
                  <a:txBody>
                    <a:bodyPr/>
                    <a:lstStyle/>
                    <a:p>
                      <a:pPr algn="l" fontAlgn="t"/>
                      <a:r>
                        <a:rPr lang="en-US" sz="900" b="0" i="0" u="none" strike="noStrike">
                          <a:solidFill>
                            <a:srgbClr val="000000"/>
                          </a:solidFill>
                          <a:effectLst/>
                          <a:latin typeface="Calibri" panose="020F0502020204030204" pitchFamily="34" charset="0"/>
                        </a:rPr>
                        <a:t>VESimHouseholds/CreateHouseholds.R</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demog</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azone_hh_pop_by_age.csv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Number of Household persons within 6 age groups by year by Azone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31744611"/>
                  </a:ext>
                </a:extLst>
              </a:tr>
              <a:tr h="281548">
                <a:tc>
                  <a:txBody>
                    <a:bodyPr/>
                    <a:lstStyle/>
                    <a:p>
                      <a:pPr algn="l" fontAlgn="t"/>
                      <a:r>
                        <a:rPr lang="en-US" sz="900" b="0" i="0" u="none" strike="noStrike">
                          <a:solidFill>
                            <a:srgbClr val="000000"/>
                          </a:solidFill>
                          <a:effectLst/>
                          <a:latin typeface="Calibri" panose="020F0502020204030204" pitchFamily="34" charset="0"/>
                        </a:rPr>
                        <a:t>VESimHouseholds/CreateHouseholds.R</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demog</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azone_gq_pop_by_age.csv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Number of Non-Institutional Group Quarters persons by 6 age groups by year by Azone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46543713"/>
                  </a:ext>
                </a:extLst>
              </a:tr>
              <a:tr h="147813">
                <a:tc>
                  <a:txBody>
                    <a:bodyPr/>
                    <a:lstStyle/>
                    <a:p>
                      <a:pPr algn="l" fontAlgn="t"/>
                      <a:r>
                        <a:rPr lang="en-US" sz="900" b="0" i="0" u="none" strike="noStrike">
                          <a:solidFill>
                            <a:srgbClr val="000000"/>
                          </a:solidFill>
                          <a:effectLst/>
                          <a:latin typeface="Calibri" panose="020F0502020204030204" pitchFamily="34" charset="0"/>
                        </a:rPr>
                        <a:t>VESimHouseholds/CreateHouseholds.R</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demog</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azone_hhsize_targets.csv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Average household size &amp; share of 1-person households by year by Azone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05617275"/>
                  </a:ext>
                </a:extLst>
              </a:tr>
              <a:tr h="147813">
                <a:tc>
                  <a:txBody>
                    <a:bodyPr/>
                    <a:lstStyle/>
                    <a:p>
                      <a:pPr algn="l" fontAlgn="t"/>
                      <a:r>
                        <a:rPr lang="en-US" sz="900" b="0" i="0" u="none" strike="noStrike">
                          <a:solidFill>
                            <a:srgbClr val="000000"/>
                          </a:solidFill>
                          <a:effectLst/>
                          <a:latin typeface="Calibri" panose="020F0502020204030204" pitchFamily="34" charset="0"/>
                        </a:rPr>
                        <a:t>VESimHouseholds/PredictIncome.R</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demog</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it-IT" sz="800" b="0" i="0" u="none" strike="noStrike">
                          <a:solidFill>
                            <a:srgbClr val="000000"/>
                          </a:solidFill>
                          <a:effectLst/>
                          <a:latin typeface="Calibri" panose="020F0502020204030204" pitchFamily="34" charset="0"/>
                        </a:rPr>
                        <a:t>azone_per_cap_inc.csv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Annual Per Capita Income by type (HH, GQ) by Year by Azone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75709857"/>
                  </a:ext>
                </a:extLst>
              </a:tr>
              <a:tr h="281548">
                <a:tc>
                  <a:txBody>
                    <a:bodyPr/>
                    <a:lstStyle/>
                    <a:p>
                      <a:pPr algn="l" fontAlgn="t"/>
                      <a:r>
                        <a:rPr lang="en-US" sz="900" b="0" i="0" u="none" strike="noStrike">
                          <a:solidFill>
                            <a:srgbClr val="000000"/>
                          </a:solidFill>
                          <a:effectLst/>
                          <a:latin typeface="Calibri" panose="020F0502020204030204" pitchFamily="34" charset="0"/>
                        </a:rPr>
                        <a:t>VEHouseholdVehicles/AssignDrivers.R </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t"/>
                      <a:r>
                        <a:rPr lang="en-US" sz="900" b="0" i="0" u="none" strike="noStrike">
                          <a:solidFill>
                            <a:srgbClr val="000000"/>
                          </a:solidFill>
                          <a:effectLst/>
                          <a:latin typeface="Calibri" panose="020F0502020204030204" pitchFamily="34" charset="0"/>
                        </a:rPr>
                        <a:t>d</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t"/>
                      <a:r>
                        <a:rPr lang="en-US" sz="900" b="0" i="0" u="none" strike="noStrike">
                          <a:solidFill>
                            <a:srgbClr val="000000"/>
                          </a:solidFill>
                          <a:effectLst/>
                          <a:latin typeface="Calibri" panose="020F0502020204030204" pitchFamily="34" charset="0"/>
                        </a:rPr>
                        <a:t>demog</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t"/>
                      <a:r>
                        <a:rPr lang="en-US" sz="800" b="0" i="0" u="none" strike="noStrike">
                          <a:solidFill>
                            <a:srgbClr val="000000"/>
                          </a:solidFill>
                          <a:effectLst/>
                          <a:latin typeface="Calibri" panose="020F0502020204030204" pitchFamily="34" charset="0"/>
                        </a:rPr>
                        <a:t>region_hh_driver_adjust_prop.csv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t"/>
                      <a:r>
                        <a:rPr lang="en-US" sz="800" b="0" i="0" u="none" strike="noStrike">
                          <a:solidFill>
                            <a:srgbClr val="000000"/>
                          </a:solidFill>
                          <a:effectLst/>
                          <a:latin typeface="Calibri" panose="020F0502020204030204" pitchFamily="34" charset="0"/>
                        </a:rPr>
                        <a:t>(optional) Licensed share of driving age persons in 5 age groups relative to model estimation year (2001 NHTS) by year modelwide (default =1.0)</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2948422389"/>
                  </a:ext>
                </a:extLst>
              </a:tr>
              <a:tr h="281548">
                <a:tc>
                  <a:txBody>
                    <a:bodyPr/>
                    <a:lstStyle/>
                    <a:p>
                      <a:pPr algn="l" fontAlgn="t"/>
                      <a:r>
                        <a:rPr lang="en-US" sz="900" b="0" i="0" u="none" strike="noStrike">
                          <a:solidFill>
                            <a:srgbClr val="000000"/>
                          </a:solidFill>
                          <a:effectLst/>
                          <a:latin typeface="Calibri" panose="020F0502020204030204" pitchFamily="34" charset="0"/>
                        </a:rPr>
                        <a:t>VESimHouseholds/PredictWorkers.R</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t"/>
                      <a:r>
                        <a:rPr lang="en-US" sz="900" b="0" i="0" u="none" strike="noStrike">
                          <a:solidFill>
                            <a:srgbClr val="000000"/>
                          </a:solidFill>
                          <a:effectLst/>
                          <a:latin typeface="Calibri" panose="020F0502020204030204" pitchFamily="34" charset="0"/>
                        </a:rPr>
                        <a:t>d</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t"/>
                      <a:r>
                        <a:rPr lang="en-US" sz="900" b="0" i="0" u="none" strike="noStrike">
                          <a:solidFill>
                            <a:srgbClr val="000000"/>
                          </a:solidFill>
                          <a:effectLst/>
                          <a:latin typeface="Calibri" panose="020F0502020204030204" pitchFamily="34" charset="0"/>
                        </a:rPr>
                        <a:t>demog</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t"/>
                      <a:r>
                        <a:rPr lang="en-US" sz="800" b="0" i="0" u="none" strike="noStrike">
                          <a:solidFill>
                            <a:srgbClr val="000000"/>
                          </a:solidFill>
                          <a:effectLst/>
                          <a:latin typeface="Calibri" panose="020F0502020204030204" pitchFamily="34" charset="0"/>
                        </a:rPr>
                        <a:t>azone_relative_employment.csv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t"/>
                      <a:r>
                        <a:rPr lang="en-US" sz="800" b="0" i="0" u="none" strike="noStrike">
                          <a:solidFill>
                            <a:srgbClr val="000000"/>
                          </a:solidFill>
                          <a:effectLst/>
                          <a:latin typeface="Calibri" panose="020F0502020204030204" pitchFamily="34" charset="0"/>
                        </a:rPr>
                        <a:t>(optional) Employed share of Household workers in 5 age groups relative to model estimation yeaer (2001 NHTS) by year by Azone (default is 1.0)</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1247074828"/>
                  </a:ext>
                </a:extLst>
              </a:tr>
              <a:tr h="147813">
                <a:tc>
                  <a:txBody>
                    <a:bodyPr/>
                    <a:lstStyle/>
                    <a:p>
                      <a:pPr algn="l" fontAlgn="t"/>
                      <a:r>
                        <a:rPr lang="en-US" sz="800" b="0" i="0" u="none" strike="noStrike">
                          <a:solidFill>
                            <a:srgbClr val="000000"/>
                          </a:solidFill>
                          <a:effectLst/>
                          <a:latin typeface="Calibri" panose="020F0502020204030204" pitchFamily="34" charset="0"/>
                        </a:rPr>
                        <a:t>VELandUse/PredictHousing</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land use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bzone_hh_inc_qrtl_prop.csv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Share of Dwelling Units (HHs) in Per Capita Income quartiles by year by BZone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61686171"/>
                  </a:ext>
                </a:extLst>
              </a:tr>
              <a:tr h="147813">
                <a:tc>
                  <a:txBody>
                    <a:bodyPr/>
                    <a:lstStyle/>
                    <a:p>
                      <a:pPr algn="l" fontAlgn="t"/>
                      <a:r>
                        <a:rPr lang="en-US" sz="800" b="0" i="0" u="none" strike="noStrike">
                          <a:solidFill>
                            <a:srgbClr val="000000"/>
                          </a:solidFill>
                          <a:effectLst/>
                          <a:latin typeface="Calibri" panose="020F0502020204030204" pitchFamily="34" charset="0"/>
                        </a:rPr>
                        <a:t>VELandUse /LocateEmployment</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land use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bzone_employment.csv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Number of Total, Retail, and Service employment by year by Bzone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06470172"/>
                  </a:ext>
                </a:extLst>
              </a:tr>
              <a:tr h="147813">
                <a:tc>
                  <a:txBody>
                    <a:bodyPr/>
                    <a:lstStyle/>
                    <a:p>
                      <a:pPr algn="l" fontAlgn="t"/>
                      <a:r>
                        <a:rPr lang="en-US" sz="800" b="0" i="0" u="none" strike="noStrike">
                          <a:solidFill>
                            <a:srgbClr val="000000"/>
                          </a:solidFill>
                          <a:effectLst/>
                          <a:latin typeface="Calibri" panose="020F0502020204030204" pitchFamily="34" charset="0"/>
                        </a:rPr>
                        <a:t>VELandUse/PredictHousing</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land use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bzone_dwelling_units.csv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Number of Dwelling Units by type (SF, MF, GQ) by Year by Bzone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88574429"/>
                  </a:ext>
                </a:extLst>
              </a:tr>
              <a:tr h="281548">
                <a:tc>
                  <a:txBody>
                    <a:bodyPr/>
                    <a:lstStyle/>
                    <a:p>
                      <a:pPr algn="l" fontAlgn="t"/>
                      <a:r>
                        <a:rPr lang="en-US" sz="800" b="0" i="0" u="none" strike="noStrike">
                          <a:solidFill>
                            <a:srgbClr val="000000"/>
                          </a:solidFill>
                          <a:effectLst/>
                          <a:latin typeface="Calibri" panose="020F0502020204030204" pitchFamily="34" charset="0"/>
                        </a:rPr>
                        <a:t>VELandUse/AssignLocTypes</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land use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fr-FR" sz="800" b="0" i="0" u="none" strike="noStrike">
                          <a:solidFill>
                            <a:srgbClr val="000000"/>
                          </a:solidFill>
                          <a:effectLst/>
                          <a:latin typeface="Calibri" panose="020F0502020204030204" pitchFamily="34" charset="0"/>
                        </a:rPr>
                        <a:t>bzone_urban-town_du_proportions.csv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Share of Bzone Dwelling units (SF, MF, GQ) within urban and town location types by year  (town unlikely to be used in Oregon MPO applications of VE-RSPM)</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36099899"/>
                  </a:ext>
                </a:extLst>
              </a:tr>
              <a:tr h="281548">
                <a:tc>
                  <a:txBody>
                    <a:bodyPr/>
                    <a:lstStyle/>
                    <a:p>
                      <a:pPr algn="l" fontAlgn="t"/>
                      <a:r>
                        <a:rPr lang="en-US" sz="800" b="0" i="0" u="none" strike="noStrike">
                          <a:solidFill>
                            <a:srgbClr val="000000"/>
                          </a:solidFill>
                          <a:effectLst/>
                          <a:latin typeface="Calibri" panose="020F0502020204030204" pitchFamily="34" charset="0"/>
                        </a:rPr>
                        <a:t>VELandUse/Calculate4DMeasures</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land use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bzone_network_design.csv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Design D (D3bpo4, pedestrian-oriented network measure as defined by EPA Smart Location Database) by year by Bzone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17994950"/>
                  </a:ext>
                </a:extLst>
              </a:tr>
              <a:tr h="281548">
                <a:tc>
                  <a:txBody>
                    <a:bodyPr/>
                    <a:lstStyle/>
                    <a:p>
                      <a:pPr algn="l" fontAlgn="t"/>
                      <a:r>
                        <a:rPr lang="en-US" sz="800" b="0" i="0" u="none" strike="noStrike">
                          <a:solidFill>
                            <a:srgbClr val="000000"/>
                          </a:solidFill>
                          <a:effectLst/>
                          <a:latin typeface="Calibri" panose="020F0502020204030204" pitchFamily="34" charset="0"/>
                        </a:rPr>
                        <a:t>VELandUse/Calculate4DMeasures</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land use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bzone_unprotected_area.csv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Land Area (water and large protected lands removed) by location type (Urban, Town, Rural) by year by Bzone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78627655"/>
                  </a:ext>
                </a:extLst>
              </a:tr>
              <a:tr h="147813">
                <a:tc>
                  <a:txBody>
                    <a:bodyPr/>
                    <a:lstStyle/>
                    <a:p>
                      <a:pPr algn="l" fontAlgn="t"/>
                      <a:r>
                        <a:rPr lang="en-US" sz="800" b="0" i="0" u="none" strike="noStrike">
                          <a:solidFill>
                            <a:srgbClr val="000000"/>
                          </a:solidFill>
                          <a:effectLst/>
                          <a:latin typeface="Calibri" panose="020F0502020204030204" pitchFamily="34" charset="0"/>
                        </a:rPr>
                        <a:t>VELandUse /LocateEmployment</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land use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bzone_lat_lon.csv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Bzone Centroid Latitute/Longitude by year by Bzone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96922605"/>
                  </a:ext>
                </a:extLst>
              </a:tr>
              <a:tr h="281548">
                <a:tc>
                  <a:txBody>
                    <a:bodyPr/>
                    <a:lstStyle/>
                    <a:p>
                      <a:pPr algn="l" fontAlgn="t"/>
                      <a:r>
                        <a:rPr lang="en-US" sz="800" b="0" i="0" u="none" strike="noStrike">
                          <a:solidFill>
                            <a:srgbClr val="000000"/>
                          </a:solidFill>
                          <a:effectLst/>
                          <a:latin typeface="Calibri" panose="020F0502020204030204" pitchFamily="34" charset="0"/>
                        </a:rPr>
                        <a:t>VELandUse/CalculateUrbanMixMeasure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t"/>
                      <a:r>
                        <a:rPr lang="en-US" sz="900" b="0" i="0" u="none" strike="noStrike">
                          <a:solidFill>
                            <a:srgbClr val="000000"/>
                          </a:solidFill>
                          <a:effectLst/>
                          <a:latin typeface="Calibri" panose="020F0502020204030204" pitchFamily="34" charset="0"/>
                        </a:rPr>
                        <a:t>d</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t"/>
                      <a:r>
                        <a:rPr lang="en-US" sz="900" b="0" i="0" u="none" strike="noStrike">
                          <a:solidFill>
                            <a:srgbClr val="000000"/>
                          </a:solidFill>
                          <a:effectLst/>
                          <a:latin typeface="Calibri" panose="020F0502020204030204" pitchFamily="34" charset="0"/>
                        </a:rPr>
                        <a:t>land use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t"/>
                      <a:r>
                        <a:rPr lang="en-US" sz="800" b="0" i="0" u="none" strike="noStrike">
                          <a:solidFill>
                            <a:srgbClr val="000000"/>
                          </a:solidFill>
                          <a:effectLst/>
                          <a:latin typeface="Calibri" panose="020F0502020204030204" pitchFamily="34" charset="0"/>
                        </a:rPr>
                        <a:t>bzone_urban-mixed-use_prop.csv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t"/>
                      <a:r>
                        <a:rPr lang="en-US" sz="800" b="0" i="0" u="none" strike="noStrike">
                          <a:solidFill>
                            <a:srgbClr val="000000"/>
                          </a:solidFill>
                          <a:effectLst/>
                          <a:latin typeface="Calibri" panose="020F0502020204030204" pitchFamily="34" charset="0"/>
                        </a:rPr>
                        <a:t>(optional) Share of HHs in Urban Mixed Use Neighborhoods by Year and Bzone [NHTS Claritas Urban Mixed Use definition]</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4023885437"/>
                  </a:ext>
                </a:extLst>
              </a:tr>
              <a:tr h="422323">
                <a:tc>
                  <a:txBody>
                    <a:bodyPr/>
                    <a:lstStyle/>
                    <a:p>
                      <a:pPr algn="l" fontAlgn="t"/>
                      <a:r>
                        <a:rPr lang="en-US" sz="800" b="0" i="0" u="none" strike="noStrike">
                          <a:solidFill>
                            <a:srgbClr val="000000"/>
                          </a:solidFill>
                          <a:effectLst/>
                          <a:latin typeface="Calibri" panose="020F0502020204030204" pitchFamily="34" charset="0"/>
                        </a:rPr>
                        <a:t>VEHouseholdTravel/DivertSovTravel.R</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actions-bikes</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azone_prop_sov_dvmt_diverted.csv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Bike, Personal Electric Vehicle. Etc. diversion of Single Occupancy vehicle tours by year by Azone.[In VE-State, applies to "urban" and "town" but not "rural" loc types within the AZone]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61285467"/>
                  </a:ext>
                </a:extLst>
              </a:tr>
              <a:tr h="281548">
                <a:tc>
                  <a:txBody>
                    <a:bodyPr/>
                    <a:lstStyle/>
                    <a:p>
                      <a:pPr algn="l" fontAlgn="t"/>
                      <a:r>
                        <a:rPr lang="en-US" sz="800" b="0" i="0" u="none" strike="noStrike">
                          <a:solidFill>
                            <a:srgbClr val="000000"/>
                          </a:solidFill>
                          <a:effectLst/>
                          <a:latin typeface="Calibri" panose="020F0502020204030204" pitchFamily="34" charset="0"/>
                        </a:rPr>
                        <a:t>VEHouseholdVehicles/AssignVehicleAge.R</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actions-CarSvc</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azone_carsvc_characteristics.csv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Car Service Rate ($/mile) by level (high, low, ave), average Car service vehicle age, and limits on shifting to car service (LtTruck, Auto) by Year by Azone</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35864591"/>
                  </a:ext>
                </a:extLst>
              </a:tr>
              <a:tr h="270286">
                <a:tc>
                  <a:txBody>
                    <a:bodyPr/>
                    <a:lstStyle/>
                    <a:p>
                      <a:pPr algn="l" fontAlgn="t"/>
                      <a:r>
                        <a:rPr lang="en-US" sz="800" b="0" i="0" u="none" strike="noStrike">
                          <a:solidFill>
                            <a:srgbClr val="000000"/>
                          </a:solidFill>
                          <a:effectLst/>
                          <a:latin typeface="Calibri" panose="020F0502020204030204" pitchFamily="34" charset="0"/>
                        </a:rPr>
                        <a:t>VELandUse/AssignCarSvcAvailability</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actions-CarSvc</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bzone_carsvc_availability.csv</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Car Service Level of service (High, Low) by Year by </a:t>
                      </a:r>
                      <a:r>
                        <a:rPr lang="en-US" sz="800" b="0" i="0" u="none" strike="noStrike" dirty="0" err="1">
                          <a:solidFill>
                            <a:srgbClr val="000000"/>
                          </a:solidFill>
                          <a:effectLst/>
                          <a:latin typeface="Calibri" panose="020F0502020204030204" pitchFamily="34" charset="0"/>
                        </a:rPr>
                        <a:t>Bzone</a:t>
                      </a:r>
                      <a:endParaRPr lang="en-US" sz="8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81134564"/>
                  </a:ext>
                </a:extLst>
              </a:tr>
            </a:tbl>
          </a:graphicData>
        </a:graphic>
      </p:graphicFrame>
      <p:pic>
        <p:nvPicPr>
          <p:cNvPr id="4" name="Picture 3">
            <a:extLst>
              <a:ext uri="{FF2B5EF4-FFF2-40B4-BE49-F238E27FC236}">
                <a16:creationId xmlns:a16="http://schemas.microsoft.com/office/drawing/2014/main" id="{DB426555-5E3B-488F-9C41-CF939AC89BAA}"/>
              </a:ext>
            </a:extLst>
          </p:cNvPr>
          <p:cNvPicPr>
            <a:picLocks noChangeAspect="1"/>
          </p:cNvPicPr>
          <p:nvPr/>
        </p:nvPicPr>
        <p:blipFill>
          <a:blip r:embed="rId3"/>
          <a:stretch>
            <a:fillRect/>
          </a:stretch>
        </p:blipFill>
        <p:spPr>
          <a:xfrm>
            <a:off x="10668000" y="5105400"/>
            <a:ext cx="1387736" cy="1371600"/>
          </a:xfrm>
          <a:prstGeom prst="rect">
            <a:avLst/>
          </a:prstGeom>
        </p:spPr>
      </p:pic>
    </p:spTree>
    <p:extLst>
      <p:ext uri="{BB962C8B-B14F-4D97-AF65-F5344CB8AC3E}">
        <p14:creationId xmlns:p14="http://schemas.microsoft.com/office/powerpoint/2010/main" val="187235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text, map&#10;&#10;Description automatically generated">
            <a:extLst>
              <a:ext uri="{FF2B5EF4-FFF2-40B4-BE49-F238E27FC236}">
                <a16:creationId xmlns:a16="http://schemas.microsoft.com/office/drawing/2014/main" id="{55CC2707-B9D2-4AD5-A563-E77AAB7F7F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9080" y="1330657"/>
            <a:ext cx="6593839" cy="5095240"/>
          </a:xfrm>
        </p:spPr>
      </p:pic>
      <p:sp>
        <p:nvSpPr>
          <p:cNvPr id="4" name="Title 1">
            <a:extLst>
              <a:ext uri="{FF2B5EF4-FFF2-40B4-BE49-F238E27FC236}">
                <a16:creationId xmlns:a16="http://schemas.microsoft.com/office/drawing/2014/main" id="{7F7D9792-6C02-4D59-8BC9-5928222493A7}"/>
              </a:ext>
            </a:extLst>
          </p:cNvPr>
          <p:cNvSpPr txBox="1">
            <a:spLocks/>
          </p:cNvSpPr>
          <p:nvPr/>
        </p:nvSpPr>
        <p:spPr>
          <a:xfrm>
            <a:off x="1341120" y="304800"/>
            <a:ext cx="9509760" cy="75184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r>
              <a:rPr lang="en-US" dirty="0"/>
              <a:t>Analysis Geography</a:t>
            </a:r>
          </a:p>
        </p:txBody>
      </p:sp>
    </p:spTree>
    <p:extLst>
      <p:ext uri="{BB962C8B-B14F-4D97-AF65-F5344CB8AC3E}">
        <p14:creationId xmlns:p14="http://schemas.microsoft.com/office/powerpoint/2010/main" val="348202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BB6C-CA25-4DAA-B2E5-791D456848D0}"/>
              </a:ext>
            </a:extLst>
          </p:cNvPr>
          <p:cNvSpPr>
            <a:spLocks noGrp="1"/>
          </p:cNvSpPr>
          <p:nvPr>
            <p:ph type="title"/>
          </p:nvPr>
        </p:nvSpPr>
        <p:spPr>
          <a:xfrm>
            <a:off x="1341120" y="467360"/>
            <a:ext cx="9509760" cy="751840"/>
          </a:xfrm>
        </p:spPr>
        <p:txBody>
          <a:bodyPr/>
          <a:lstStyle/>
          <a:p>
            <a:r>
              <a:rPr lang="en-US" dirty="0"/>
              <a:t>Focus areas</a:t>
            </a:r>
          </a:p>
        </p:txBody>
      </p:sp>
      <p:sp>
        <p:nvSpPr>
          <p:cNvPr id="3" name="Content Placeholder 2">
            <a:extLst>
              <a:ext uri="{FF2B5EF4-FFF2-40B4-BE49-F238E27FC236}">
                <a16:creationId xmlns:a16="http://schemas.microsoft.com/office/drawing/2014/main" id="{257B4A34-81E8-4E49-A14C-5B6C49B4CD4E}"/>
              </a:ext>
            </a:extLst>
          </p:cNvPr>
          <p:cNvSpPr>
            <a:spLocks noGrp="1"/>
          </p:cNvSpPr>
          <p:nvPr>
            <p:ph idx="1"/>
          </p:nvPr>
        </p:nvSpPr>
        <p:spPr/>
        <p:txBody>
          <a:bodyPr/>
          <a:lstStyle/>
          <a:p>
            <a:r>
              <a:rPr lang="en-US" dirty="0"/>
              <a:t>Equity</a:t>
            </a:r>
          </a:p>
          <a:p>
            <a:r>
              <a:rPr lang="en-US" dirty="0"/>
              <a:t>Health </a:t>
            </a:r>
          </a:p>
          <a:p>
            <a:r>
              <a:rPr lang="en-US" dirty="0"/>
              <a:t>Safety</a:t>
            </a:r>
          </a:p>
          <a:p>
            <a:r>
              <a:rPr lang="en-US" dirty="0"/>
              <a:t>Emissions</a:t>
            </a:r>
          </a:p>
          <a:p>
            <a:r>
              <a:rPr lang="en-US" dirty="0"/>
              <a:t>Mode Share</a:t>
            </a:r>
          </a:p>
          <a:p>
            <a:r>
              <a:rPr lang="en-US" dirty="0"/>
              <a:t>Emerging Technologies</a:t>
            </a:r>
          </a:p>
          <a:p>
            <a:r>
              <a:rPr lang="en-US" dirty="0"/>
              <a:t>Economic Development</a:t>
            </a:r>
          </a:p>
        </p:txBody>
      </p:sp>
    </p:spTree>
    <p:extLst>
      <p:ext uri="{BB962C8B-B14F-4D97-AF65-F5344CB8AC3E}">
        <p14:creationId xmlns:p14="http://schemas.microsoft.com/office/powerpoint/2010/main" val="358513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14376"/>
            <a:ext cx="9860280" cy="928624"/>
          </a:xfrm>
        </p:spPr>
        <p:txBody>
          <a:bodyPr>
            <a:normAutofit fontScale="90000"/>
          </a:bodyPr>
          <a:lstStyle/>
          <a:p>
            <a:r>
              <a:rPr lang="en-US" dirty="0"/>
              <a:t>Lane Council of Governments (LCOG)</a:t>
            </a:r>
            <a:br>
              <a:rPr lang="en-US" dirty="0"/>
            </a:br>
            <a:r>
              <a:rPr lang="en-US" dirty="0"/>
              <a:t>Central Lane Metropolitan Planning Organization (CLMPO)</a:t>
            </a:r>
          </a:p>
        </p:txBody>
      </p:sp>
      <p:sp>
        <p:nvSpPr>
          <p:cNvPr id="3" name="Content Placeholder 2"/>
          <p:cNvSpPr>
            <a:spLocks noGrp="1"/>
          </p:cNvSpPr>
          <p:nvPr>
            <p:ph idx="1"/>
          </p:nvPr>
        </p:nvSpPr>
        <p:spPr>
          <a:xfrm>
            <a:off x="1295400" y="1295400"/>
            <a:ext cx="3611880" cy="2895600"/>
          </a:xfrm>
        </p:spPr>
        <p:txBody>
          <a:bodyPr>
            <a:normAutofit/>
          </a:bodyPr>
          <a:lstStyle/>
          <a:p>
            <a:r>
              <a:rPr lang="en-US" dirty="0"/>
              <a:t>City of Eugene</a:t>
            </a:r>
          </a:p>
          <a:p>
            <a:r>
              <a:rPr lang="en-US" dirty="0"/>
              <a:t>City of Springfield</a:t>
            </a:r>
          </a:p>
          <a:p>
            <a:r>
              <a:rPr lang="en-US" dirty="0"/>
              <a:t>City of Coburg</a:t>
            </a:r>
          </a:p>
          <a:p>
            <a:r>
              <a:rPr lang="en-US" dirty="0"/>
              <a:t>Lane County</a:t>
            </a:r>
          </a:p>
          <a:p>
            <a:r>
              <a:rPr lang="en-US" dirty="0"/>
              <a:t>Lane Transit District</a:t>
            </a:r>
          </a:p>
          <a:p>
            <a:pPr marL="45720" indent="0">
              <a:buNone/>
            </a:pPr>
            <a:endParaRPr lang="en-US" dirty="0"/>
          </a:p>
          <a:p>
            <a:pPr marL="45720" indent="0">
              <a:buNone/>
            </a:pPr>
            <a:endParaRPr lang="en-US" dirty="0"/>
          </a:p>
        </p:txBody>
      </p:sp>
      <p:pic>
        <p:nvPicPr>
          <p:cNvPr id="5" name="Picture 4" descr="A picture containing text, map&#10;&#10;Description automatically generated">
            <a:extLst>
              <a:ext uri="{FF2B5EF4-FFF2-40B4-BE49-F238E27FC236}">
                <a16:creationId xmlns:a16="http://schemas.microsoft.com/office/drawing/2014/main" id="{C65B7CBF-5309-417E-842F-9E8921D7F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025" y="1143000"/>
            <a:ext cx="7005651" cy="5410200"/>
          </a:xfrm>
          <a:prstGeom prst="rect">
            <a:avLst/>
          </a:prstGeom>
          <a:ln>
            <a:solidFill>
              <a:schemeClr val="tx2"/>
            </a:solidFill>
          </a:ln>
        </p:spPr>
      </p:pic>
    </p:spTree>
    <p:extLst>
      <p:ext uri="{BB962C8B-B14F-4D97-AF65-F5344CB8AC3E}">
        <p14:creationId xmlns:p14="http://schemas.microsoft.com/office/powerpoint/2010/main" val="12021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2753-D57B-4830-BBD2-C838CCF43430}"/>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26689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42F2E-C4BA-49F2-ACDC-4DD1DA6E6641}"/>
              </a:ext>
            </a:extLst>
          </p:cNvPr>
          <p:cNvSpPr>
            <a:spLocks noGrp="1"/>
          </p:cNvSpPr>
          <p:nvPr>
            <p:ph type="title"/>
          </p:nvPr>
        </p:nvSpPr>
        <p:spPr/>
        <p:txBody>
          <a:bodyPr/>
          <a:lstStyle/>
          <a:p>
            <a:r>
              <a:rPr lang="en-US" dirty="0"/>
              <a:t>TRB abstract	</a:t>
            </a:r>
          </a:p>
        </p:txBody>
      </p:sp>
      <p:sp>
        <p:nvSpPr>
          <p:cNvPr id="3" name="Content Placeholder 2">
            <a:extLst>
              <a:ext uri="{FF2B5EF4-FFF2-40B4-BE49-F238E27FC236}">
                <a16:creationId xmlns:a16="http://schemas.microsoft.com/office/drawing/2014/main" id="{03567823-7E42-49A8-8302-5889B22EBC18}"/>
              </a:ext>
            </a:extLst>
          </p:cNvPr>
          <p:cNvSpPr>
            <a:spLocks noGrp="1"/>
          </p:cNvSpPr>
          <p:nvPr>
            <p:ph idx="1"/>
          </p:nvPr>
        </p:nvSpPr>
        <p:spPr/>
        <p:txBody>
          <a:bodyPr>
            <a:normAutofit fontScale="85000" lnSpcReduction="20000"/>
          </a:bodyPr>
          <a:lstStyle/>
          <a:p>
            <a:r>
              <a:rPr lang="en-US" dirty="0"/>
              <a:t>The Central Lane MPO (CLMPO) led a regional scenario planning effort in 2014 in response to state of Oregon legislative requirements to develop transportation modeling and other technical capabilities needed to estimate emissions and to develop scenarios showing land use and transportation alternatives that result in a reduction of transportation sector GHG emissions. The scenario planning effort resulted in a preferred scenario representing a balanced approach toward investment in seven areas: active transportation, fleet and fuels, transit, pricing, parking management, education and marketing and roads. CLMPO is now programming an update to its current RTP and will utilize updated </a:t>
            </a:r>
            <a:r>
              <a:rPr lang="en-US" dirty="0" err="1"/>
              <a:t>VisionEval</a:t>
            </a:r>
            <a:r>
              <a:rPr lang="en-US" dirty="0"/>
              <a:t> strategic planning model to re-look at the original scenario planning work and to test and quantify what regional policies, programs and investment actions will allow the MPO to achieve its long range planning vision and goals. </a:t>
            </a:r>
          </a:p>
          <a:p>
            <a:r>
              <a:rPr lang="en-US" dirty="0"/>
              <a:t> </a:t>
            </a:r>
          </a:p>
          <a:p>
            <a:r>
              <a:rPr lang="en-US" dirty="0"/>
              <a:t>As a precursor to guide policy development of the upcoming update of the MPO’s Regional Transportation Plan (RTP), CLMPO will undertake a Strategic Assessment exercise utilizing </a:t>
            </a:r>
            <a:r>
              <a:rPr lang="en-US" dirty="0" err="1"/>
              <a:t>VisionEval</a:t>
            </a:r>
            <a:r>
              <a:rPr lang="en-US" dirty="0"/>
              <a:t> scenario planning tools. CLMPO will test outcomes related to varying scenarios around autonomous vehicles, bicycle, pedestrian and transportation options policies and system investments. Quantified outcomes for daily vehicle miles traveled (VMT), annual auto delay, percent of population in mixed use areas, annual walk and bike trips, greenhouse gas emissions, travel costs, </a:t>
            </a:r>
            <a:r>
              <a:rPr lang="en-US" dirty="0" err="1"/>
              <a:t>etc</a:t>
            </a:r>
            <a:r>
              <a:rPr lang="en-US"/>
              <a:t> will guide a data-based way to inform long range transportation plans and strategies.</a:t>
            </a:r>
          </a:p>
          <a:p>
            <a:pPr marL="45720" indent="0">
              <a:buNone/>
            </a:pPr>
            <a:endParaRPr lang="en-US" dirty="0"/>
          </a:p>
        </p:txBody>
      </p:sp>
    </p:spTree>
    <p:extLst>
      <p:ext uri="{BB962C8B-B14F-4D97-AF65-F5344CB8AC3E}">
        <p14:creationId xmlns:p14="http://schemas.microsoft.com/office/powerpoint/2010/main" val="221351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860" y="131088"/>
            <a:ext cx="9860280" cy="616712"/>
          </a:xfrm>
        </p:spPr>
        <p:txBody>
          <a:bodyPr>
            <a:normAutofit/>
          </a:bodyPr>
          <a:lstStyle/>
          <a:p>
            <a:r>
              <a:rPr lang="en-US" dirty="0"/>
              <a:t>Oregon Sets a Goal</a:t>
            </a:r>
          </a:p>
        </p:txBody>
      </p:sp>
      <p:sp>
        <p:nvSpPr>
          <p:cNvPr id="3" name="Content Placeholder 2"/>
          <p:cNvSpPr>
            <a:spLocks noGrp="1"/>
          </p:cNvSpPr>
          <p:nvPr>
            <p:ph idx="1"/>
          </p:nvPr>
        </p:nvSpPr>
        <p:spPr>
          <a:xfrm>
            <a:off x="838200" y="1150112"/>
            <a:ext cx="4114800" cy="5174488"/>
          </a:xfrm>
        </p:spPr>
        <p:txBody>
          <a:bodyPr>
            <a:normAutofit lnSpcReduction="10000"/>
          </a:bodyPr>
          <a:lstStyle/>
          <a:p>
            <a:pPr marL="285750" indent="-285750">
              <a:buFont typeface="Arial" panose="020B0604020202020204" pitchFamily="34" charset="0"/>
              <a:buChar char="•"/>
            </a:pPr>
            <a:r>
              <a:rPr lang="en-US" u="sng" dirty="0"/>
              <a:t>Senate Bill 1059:</a:t>
            </a:r>
          </a:p>
          <a:p>
            <a:pPr lvl="1"/>
            <a:r>
              <a:rPr lang="en-US" dirty="0"/>
              <a:t>..the Oregon Transportation Commission...shall adopt a statewide transportation strategy on greenhouse gas emissions to aid in achieving the greenhouse gas emissions reduction goals set forth in </a:t>
            </a:r>
            <a:r>
              <a:rPr lang="en-US" b="1" i="1" dirty="0"/>
              <a:t>ORS 468A.205 [a 75 percent reduction below 1990 levels by 2050]..</a:t>
            </a:r>
          </a:p>
          <a:p>
            <a:pPr marL="285750" indent="-285750">
              <a:buFont typeface="Arial" panose="020B0604020202020204" pitchFamily="34" charset="0"/>
              <a:buChar char="•"/>
            </a:pPr>
            <a:r>
              <a:rPr lang="en-US" dirty="0"/>
              <a:t>2035 target created in order to make achieving the 2050 reduction goal realistic</a:t>
            </a:r>
          </a:p>
          <a:p>
            <a:pPr marL="285750" indent="-285750">
              <a:buFont typeface="Arial" panose="020B0604020202020204" pitchFamily="34" charset="0"/>
              <a:buChar char="•"/>
            </a:pPr>
            <a:r>
              <a:rPr lang="en-US" dirty="0"/>
              <a:t>2050 per capita emissions roughly 12% of 1990 per capita emissions</a:t>
            </a:r>
          </a:p>
          <a:p>
            <a:pPr marL="285750" indent="-285750">
              <a:buFont typeface="Arial" panose="020B0604020202020204" pitchFamily="34" charset="0"/>
              <a:buChar char="•"/>
            </a:pPr>
            <a:r>
              <a:rPr lang="en-US" dirty="0"/>
              <a:t>CLMPO target for 2035 is 20% per capita reduction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45720" indent="0">
              <a:buNone/>
            </a:pPr>
            <a:endParaRPr lang="en-US" dirty="0"/>
          </a:p>
        </p:txBody>
      </p:sp>
      <p:pic>
        <p:nvPicPr>
          <p:cNvPr id="6" name="Picture 9">
            <a:extLst>
              <a:ext uri="{FF2B5EF4-FFF2-40B4-BE49-F238E27FC236}">
                <a16:creationId xmlns:a16="http://schemas.microsoft.com/office/drawing/2014/main" id="{B889B840-0D87-4E8A-9CA7-C5E8C532C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273" y="991171"/>
            <a:ext cx="6221739" cy="480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4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8CFC9-FCC6-4E17-97EC-E7C8AA76A063}"/>
              </a:ext>
            </a:extLst>
          </p:cNvPr>
          <p:cNvSpPr>
            <a:spLocks noGrp="1"/>
          </p:cNvSpPr>
          <p:nvPr>
            <p:ph type="title"/>
          </p:nvPr>
        </p:nvSpPr>
        <p:spPr>
          <a:xfrm>
            <a:off x="1341120" y="228600"/>
            <a:ext cx="9509760" cy="1233424"/>
          </a:xfrm>
        </p:spPr>
        <p:txBody>
          <a:bodyPr/>
          <a:lstStyle/>
          <a:p>
            <a:r>
              <a:rPr lang="en-US" dirty="0"/>
              <a:t>CLMPO Scenario Planning:</a:t>
            </a:r>
            <a:br>
              <a:rPr lang="en-US" dirty="0"/>
            </a:br>
            <a:r>
              <a:rPr lang="en-US" dirty="0"/>
              <a:t>Pathways to Meet the State’s GHG Reduction Goal</a:t>
            </a:r>
          </a:p>
        </p:txBody>
      </p:sp>
      <p:sp>
        <p:nvSpPr>
          <p:cNvPr id="3" name="Content Placeholder 2">
            <a:extLst>
              <a:ext uri="{FF2B5EF4-FFF2-40B4-BE49-F238E27FC236}">
                <a16:creationId xmlns:a16="http://schemas.microsoft.com/office/drawing/2014/main" id="{451969BD-7DE4-404F-99B0-20E884536BCB}"/>
              </a:ext>
            </a:extLst>
          </p:cNvPr>
          <p:cNvSpPr>
            <a:spLocks noGrp="1"/>
          </p:cNvSpPr>
          <p:nvPr>
            <p:ph idx="1"/>
          </p:nvPr>
        </p:nvSpPr>
        <p:spPr/>
        <p:txBody>
          <a:bodyPr/>
          <a:lstStyle/>
          <a:p>
            <a:r>
              <a:rPr lang="en-US" dirty="0"/>
              <a:t>Initiate a scenario planning process</a:t>
            </a:r>
          </a:p>
          <a:p>
            <a:r>
              <a:rPr lang="en-US" dirty="0"/>
              <a:t>Partners</a:t>
            </a:r>
          </a:p>
          <a:p>
            <a:pPr lvl="1"/>
            <a:r>
              <a:rPr lang="en-US" dirty="0"/>
              <a:t>Cities of Eugene, Springfield, Coburg</a:t>
            </a:r>
          </a:p>
          <a:p>
            <a:pPr lvl="1"/>
            <a:r>
              <a:rPr lang="en-US" dirty="0"/>
              <a:t>Oregon Department of Transportation</a:t>
            </a:r>
          </a:p>
          <a:p>
            <a:pPr lvl="1"/>
            <a:r>
              <a:rPr lang="en-US" dirty="0"/>
              <a:t>Lane Transit District</a:t>
            </a:r>
          </a:p>
          <a:p>
            <a:pPr lvl="1"/>
            <a:r>
              <a:rPr lang="en-US" dirty="0"/>
              <a:t>Lane County</a:t>
            </a:r>
          </a:p>
          <a:p>
            <a:r>
              <a:rPr lang="en-US" dirty="0"/>
              <a:t>Models used </a:t>
            </a:r>
          </a:p>
          <a:p>
            <a:pPr lvl="1"/>
            <a:r>
              <a:rPr lang="en-US" dirty="0"/>
              <a:t>Regional Strategic Planning Model (RSPM)</a:t>
            </a:r>
          </a:p>
          <a:p>
            <a:pPr lvl="1"/>
            <a:r>
              <a:rPr lang="en-US" dirty="0"/>
              <a:t>Integrated Transportation Health Impact Model ( ITHIM)</a:t>
            </a:r>
          </a:p>
        </p:txBody>
      </p:sp>
    </p:spTree>
    <p:extLst>
      <p:ext uri="{BB962C8B-B14F-4D97-AF65-F5344CB8AC3E}">
        <p14:creationId xmlns:p14="http://schemas.microsoft.com/office/powerpoint/2010/main" val="314537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05B8-B3E5-4E59-90DD-B1C05CAB03BF}"/>
              </a:ext>
            </a:extLst>
          </p:cNvPr>
          <p:cNvSpPr>
            <a:spLocks noGrp="1"/>
          </p:cNvSpPr>
          <p:nvPr>
            <p:ph type="title"/>
          </p:nvPr>
        </p:nvSpPr>
        <p:spPr>
          <a:xfrm>
            <a:off x="1188720" y="177801"/>
            <a:ext cx="9509760" cy="584201"/>
          </a:xfrm>
        </p:spPr>
        <p:txBody>
          <a:bodyPr/>
          <a:lstStyle/>
          <a:p>
            <a:r>
              <a:rPr lang="en-US" dirty="0"/>
              <a:t>Evaluating the Target</a:t>
            </a:r>
          </a:p>
        </p:txBody>
      </p:sp>
      <p:grpSp>
        <p:nvGrpSpPr>
          <p:cNvPr id="28" name="Group 27">
            <a:extLst>
              <a:ext uri="{FF2B5EF4-FFF2-40B4-BE49-F238E27FC236}">
                <a16:creationId xmlns:a16="http://schemas.microsoft.com/office/drawing/2014/main" id="{1380B74A-DD9A-4D72-AABC-02A5B3AB0942}"/>
              </a:ext>
            </a:extLst>
          </p:cNvPr>
          <p:cNvGrpSpPr/>
          <p:nvPr/>
        </p:nvGrpSpPr>
        <p:grpSpPr>
          <a:xfrm>
            <a:off x="2514600" y="914400"/>
            <a:ext cx="7391400" cy="5562601"/>
            <a:chOff x="2362200" y="914400"/>
            <a:chExt cx="7391400" cy="5562601"/>
          </a:xfrm>
        </p:grpSpPr>
        <p:sp>
          <p:nvSpPr>
            <p:cNvPr id="5" name="Rectangle 4">
              <a:extLst>
                <a:ext uri="{FF2B5EF4-FFF2-40B4-BE49-F238E27FC236}">
                  <a16:creationId xmlns:a16="http://schemas.microsoft.com/office/drawing/2014/main" id="{A70E41D6-DB78-4C87-99B7-17AEEFBB142D}"/>
                </a:ext>
              </a:extLst>
            </p:cNvPr>
            <p:cNvSpPr>
              <a:spLocks noChangeArrowheads="1"/>
            </p:cNvSpPr>
            <p:nvPr/>
          </p:nvSpPr>
          <p:spPr bwMode="auto">
            <a:xfrm>
              <a:off x="3429000" y="2133600"/>
              <a:ext cx="4648200" cy="3810000"/>
            </a:xfrm>
            <a:prstGeom prst="rect">
              <a:avLst/>
            </a:prstGeom>
            <a:solidFill>
              <a:srgbClr val="99CCFF"/>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latin typeface="Calibri"/>
              </a:endParaRPr>
            </a:p>
          </p:txBody>
        </p:sp>
        <p:sp>
          <p:nvSpPr>
            <p:cNvPr id="6" name="Line 5">
              <a:extLst>
                <a:ext uri="{FF2B5EF4-FFF2-40B4-BE49-F238E27FC236}">
                  <a16:creationId xmlns:a16="http://schemas.microsoft.com/office/drawing/2014/main" id="{765FAF5A-3097-4BC4-A3B6-5AFD6CBD7FCE}"/>
                </a:ext>
              </a:extLst>
            </p:cNvPr>
            <p:cNvSpPr>
              <a:spLocks noChangeShapeType="1"/>
            </p:cNvSpPr>
            <p:nvPr/>
          </p:nvSpPr>
          <p:spPr bwMode="auto">
            <a:xfrm>
              <a:off x="3429000" y="5181600"/>
              <a:ext cx="4648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prstClr val="black"/>
                </a:solidFill>
                <a:latin typeface="Calibri"/>
              </a:endParaRPr>
            </a:p>
          </p:txBody>
        </p:sp>
        <p:sp>
          <p:nvSpPr>
            <p:cNvPr id="7" name="Line 6">
              <a:extLst>
                <a:ext uri="{FF2B5EF4-FFF2-40B4-BE49-F238E27FC236}">
                  <a16:creationId xmlns:a16="http://schemas.microsoft.com/office/drawing/2014/main" id="{AC05CB98-2067-464C-8D5A-DF62E5C4F828}"/>
                </a:ext>
              </a:extLst>
            </p:cNvPr>
            <p:cNvSpPr>
              <a:spLocks noChangeShapeType="1"/>
            </p:cNvSpPr>
            <p:nvPr/>
          </p:nvSpPr>
          <p:spPr bwMode="auto">
            <a:xfrm>
              <a:off x="3429000" y="5943600"/>
              <a:ext cx="4648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prstClr val="black"/>
                </a:solidFill>
                <a:latin typeface="Calibri"/>
              </a:endParaRPr>
            </a:p>
          </p:txBody>
        </p:sp>
        <p:sp>
          <p:nvSpPr>
            <p:cNvPr id="8" name="Text Box 7">
              <a:extLst>
                <a:ext uri="{FF2B5EF4-FFF2-40B4-BE49-F238E27FC236}">
                  <a16:creationId xmlns:a16="http://schemas.microsoft.com/office/drawing/2014/main" id="{D9537F0B-BDC8-4348-B053-18E2F510D46E}"/>
                </a:ext>
              </a:extLst>
            </p:cNvPr>
            <p:cNvSpPr txBox="1">
              <a:spLocks noChangeArrowheads="1"/>
            </p:cNvSpPr>
            <p:nvPr/>
          </p:nvSpPr>
          <p:spPr bwMode="auto">
            <a:xfrm>
              <a:off x="2590800" y="5715001"/>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prstClr val="black"/>
                  </a:solidFill>
                  <a:latin typeface="Calibri"/>
                </a:rPr>
                <a:t>2050</a:t>
              </a:r>
            </a:p>
          </p:txBody>
        </p:sp>
        <p:sp>
          <p:nvSpPr>
            <p:cNvPr id="9" name="Text Box 8">
              <a:extLst>
                <a:ext uri="{FF2B5EF4-FFF2-40B4-BE49-F238E27FC236}">
                  <a16:creationId xmlns:a16="http://schemas.microsoft.com/office/drawing/2014/main" id="{02F9250F-2133-4FC3-AD51-FFB676FF6424}"/>
                </a:ext>
              </a:extLst>
            </p:cNvPr>
            <p:cNvSpPr txBox="1">
              <a:spLocks noChangeArrowheads="1"/>
            </p:cNvSpPr>
            <p:nvPr/>
          </p:nvSpPr>
          <p:spPr bwMode="auto">
            <a:xfrm>
              <a:off x="2590800" y="4953001"/>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prstClr val="black"/>
                  </a:solidFill>
                  <a:latin typeface="Calibri"/>
                </a:rPr>
                <a:t>2035</a:t>
              </a:r>
            </a:p>
          </p:txBody>
        </p:sp>
        <p:sp>
          <p:nvSpPr>
            <p:cNvPr id="10" name="Text Box 9">
              <a:extLst>
                <a:ext uri="{FF2B5EF4-FFF2-40B4-BE49-F238E27FC236}">
                  <a16:creationId xmlns:a16="http://schemas.microsoft.com/office/drawing/2014/main" id="{8CE6D556-28E1-42F5-9909-BCB41D03F195}"/>
                </a:ext>
              </a:extLst>
            </p:cNvPr>
            <p:cNvSpPr txBox="1">
              <a:spLocks noChangeArrowheads="1"/>
            </p:cNvSpPr>
            <p:nvPr/>
          </p:nvSpPr>
          <p:spPr bwMode="auto">
            <a:xfrm>
              <a:off x="2590800" y="1981201"/>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prstClr val="black"/>
                  </a:solidFill>
                  <a:latin typeface="Calibri"/>
                </a:rPr>
                <a:t>2005</a:t>
              </a:r>
            </a:p>
          </p:txBody>
        </p:sp>
        <p:sp>
          <p:nvSpPr>
            <p:cNvPr id="11" name="Text Box 13">
              <a:extLst>
                <a:ext uri="{FF2B5EF4-FFF2-40B4-BE49-F238E27FC236}">
                  <a16:creationId xmlns:a16="http://schemas.microsoft.com/office/drawing/2014/main" id="{B3829062-A7CB-4375-9692-301A6D107AA3}"/>
                </a:ext>
              </a:extLst>
            </p:cNvPr>
            <p:cNvSpPr txBox="1">
              <a:spLocks noChangeArrowheads="1"/>
            </p:cNvSpPr>
            <p:nvPr/>
          </p:nvSpPr>
          <p:spPr bwMode="auto">
            <a:xfrm>
              <a:off x="5181600" y="47244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dirty="0">
                  <a:solidFill>
                    <a:prstClr val="black"/>
                  </a:solidFill>
                  <a:latin typeface="Calibri"/>
                </a:rPr>
                <a:t>Region’s</a:t>
              </a:r>
              <a:r>
                <a:rPr lang="en-US" altLang="en-US" sz="1000" b="1" dirty="0">
                  <a:solidFill>
                    <a:prstClr val="black"/>
                  </a:solidFill>
                  <a:latin typeface="Calibri"/>
                </a:rPr>
                <a:t> Target = 1.08 MTCo</a:t>
              </a:r>
              <a:r>
                <a:rPr lang="en-US" altLang="en-US" sz="1000" b="1" baseline="-25000" dirty="0">
                  <a:solidFill>
                    <a:prstClr val="black"/>
                  </a:solidFill>
                  <a:latin typeface="Calibri"/>
                </a:rPr>
                <a:t>2</a:t>
              </a:r>
              <a:r>
                <a:rPr lang="en-US" altLang="en-US" sz="1000" b="1" dirty="0">
                  <a:solidFill>
                    <a:prstClr val="black"/>
                  </a:solidFill>
                  <a:latin typeface="Calibri"/>
                </a:rPr>
                <a:t>e</a:t>
              </a:r>
              <a:endParaRPr lang="en-US" altLang="en-US" sz="1000" b="1" baseline="-25000" dirty="0">
                <a:solidFill>
                  <a:prstClr val="black"/>
                </a:solidFill>
                <a:latin typeface="Calibri"/>
              </a:endParaRPr>
            </a:p>
          </p:txBody>
        </p:sp>
        <p:sp>
          <p:nvSpPr>
            <p:cNvPr id="12" name="AutoShape 14">
              <a:extLst>
                <a:ext uri="{FF2B5EF4-FFF2-40B4-BE49-F238E27FC236}">
                  <a16:creationId xmlns:a16="http://schemas.microsoft.com/office/drawing/2014/main" id="{85BEEE1D-5B74-4417-8008-FCE5C4810781}"/>
                </a:ext>
              </a:extLst>
            </p:cNvPr>
            <p:cNvSpPr>
              <a:spLocks noChangeArrowheads="1"/>
            </p:cNvSpPr>
            <p:nvPr/>
          </p:nvSpPr>
          <p:spPr bwMode="auto">
            <a:xfrm rot="5400000">
              <a:off x="6896100" y="4686300"/>
              <a:ext cx="381000" cy="609600"/>
            </a:xfrm>
            <a:prstGeom prst="notchedRightArrow">
              <a:avLst>
                <a:gd name="adj1" fmla="val 50000"/>
                <a:gd name="adj2" fmla="val 25000"/>
              </a:avLst>
            </a:prstGeom>
            <a:gradFill rotWithShape="1">
              <a:gsLst>
                <a:gs pos="0">
                  <a:srgbClr val="CCFFCC"/>
                </a:gs>
                <a:gs pos="100000">
                  <a:srgbClr val="CCFFCC">
                    <a:gamma/>
                    <a:shade val="4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latin typeface="Calibri"/>
              </a:endParaRPr>
            </a:p>
          </p:txBody>
        </p:sp>
        <p:sp>
          <p:nvSpPr>
            <p:cNvPr id="13" name="Text Box 15">
              <a:extLst>
                <a:ext uri="{FF2B5EF4-FFF2-40B4-BE49-F238E27FC236}">
                  <a16:creationId xmlns:a16="http://schemas.microsoft.com/office/drawing/2014/main" id="{89F78A6B-CE68-4DD3-B347-890587A8BE41}"/>
                </a:ext>
              </a:extLst>
            </p:cNvPr>
            <p:cNvSpPr txBox="1">
              <a:spLocks noChangeArrowheads="1"/>
            </p:cNvSpPr>
            <p:nvPr/>
          </p:nvSpPr>
          <p:spPr bwMode="auto">
            <a:xfrm>
              <a:off x="8077200" y="4114801"/>
              <a:ext cx="167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dirty="0">
                  <a:solidFill>
                    <a:prstClr val="black"/>
                  </a:solidFill>
                  <a:latin typeface="Calibri"/>
                </a:rPr>
                <a:t>Adopted 2035 Plans and Policies with Future Fleet, Technology and Fuels  = 1.32 MTCo</a:t>
              </a:r>
              <a:r>
                <a:rPr lang="en-US" altLang="en-US" sz="1000" b="1" baseline="-25000" dirty="0">
                  <a:solidFill>
                    <a:prstClr val="black"/>
                  </a:solidFill>
                  <a:latin typeface="Calibri"/>
                </a:rPr>
                <a:t>2</a:t>
              </a:r>
              <a:r>
                <a:rPr lang="en-US" altLang="en-US" sz="1000" b="1" dirty="0">
                  <a:solidFill>
                    <a:prstClr val="black"/>
                  </a:solidFill>
                  <a:latin typeface="Calibri"/>
                </a:rPr>
                <a:t>e</a:t>
              </a:r>
              <a:endParaRPr lang="en-US" altLang="en-US" sz="1000" b="1" baseline="-25000" dirty="0">
                <a:solidFill>
                  <a:prstClr val="black"/>
                </a:solidFill>
                <a:latin typeface="Calibri"/>
              </a:endParaRPr>
            </a:p>
          </p:txBody>
        </p:sp>
        <p:sp>
          <p:nvSpPr>
            <p:cNvPr id="14" name="Line 17">
              <a:extLst>
                <a:ext uri="{FF2B5EF4-FFF2-40B4-BE49-F238E27FC236}">
                  <a16:creationId xmlns:a16="http://schemas.microsoft.com/office/drawing/2014/main" id="{77C3B935-9F89-4322-B736-26D146228E5A}"/>
                </a:ext>
              </a:extLst>
            </p:cNvPr>
            <p:cNvSpPr>
              <a:spLocks noChangeShapeType="1"/>
            </p:cNvSpPr>
            <p:nvPr/>
          </p:nvSpPr>
          <p:spPr bwMode="auto">
            <a:xfrm>
              <a:off x="5791200" y="1524000"/>
              <a:ext cx="0" cy="3200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prstClr val="black"/>
                </a:solidFill>
                <a:latin typeface="Calibri"/>
              </a:endParaRPr>
            </a:p>
          </p:txBody>
        </p:sp>
        <p:sp>
          <p:nvSpPr>
            <p:cNvPr id="15" name="Line 18">
              <a:extLst>
                <a:ext uri="{FF2B5EF4-FFF2-40B4-BE49-F238E27FC236}">
                  <a16:creationId xmlns:a16="http://schemas.microsoft.com/office/drawing/2014/main" id="{89DAB69F-9561-42C8-98A3-59BAD69ECD46}"/>
                </a:ext>
              </a:extLst>
            </p:cNvPr>
            <p:cNvSpPr>
              <a:spLocks noChangeShapeType="1"/>
            </p:cNvSpPr>
            <p:nvPr/>
          </p:nvSpPr>
          <p:spPr bwMode="auto">
            <a:xfrm flipV="1">
              <a:off x="5791200" y="5257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prstClr val="black"/>
                </a:solidFill>
                <a:latin typeface="Calibri"/>
              </a:endParaRPr>
            </a:p>
          </p:txBody>
        </p:sp>
        <p:sp>
          <p:nvSpPr>
            <p:cNvPr id="16" name="Text Box 19">
              <a:extLst>
                <a:ext uri="{FF2B5EF4-FFF2-40B4-BE49-F238E27FC236}">
                  <a16:creationId xmlns:a16="http://schemas.microsoft.com/office/drawing/2014/main" id="{8AA9DAD6-2E16-4116-97A6-B2C071C67708}"/>
                </a:ext>
              </a:extLst>
            </p:cNvPr>
            <p:cNvSpPr txBox="1">
              <a:spLocks noChangeArrowheads="1"/>
            </p:cNvSpPr>
            <p:nvPr/>
          </p:nvSpPr>
          <p:spPr bwMode="auto">
            <a:xfrm>
              <a:off x="6477000" y="18288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dirty="0">
                  <a:solidFill>
                    <a:prstClr val="black"/>
                  </a:solidFill>
                  <a:latin typeface="Calibri"/>
                </a:rPr>
                <a:t>Where We Are </a:t>
              </a:r>
            </a:p>
          </p:txBody>
        </p:sp>
        <p:sp>
          <p:nvSpPr>
            <p:cNvPr id="17" name="Text Box 20">
              <a:extLst>
                <a:ext uri="{FF2B5EF4-FFF2-40B4-BE49-F238E27FC236}">
                  <a16:creationId xmlns:a16="http://schemas.microsoft.com/office/drawing/2014/main" id="{BB4FB794-9842-4AD4-973B-0856F7A80DFE}"/>
                </a:ext>
              </a:extLst>
            </p:cNvPr>
            <p:cNvSpPr txBox="1">
              <a:spLocks noChangeArrowheads="1"/>
            </p:cNvSpPr>
            <p:nvPr/>
          </p:nvSpPr>
          <p:spPr bwMode="auto">
            <a:xfrm>
              <a:off x="3657600" y="1828800"/>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dirty="0">
                  <a:solidFill>
                    <a:prstClr val="black"/>
                  </a:solidFill>
                  <a:latin typeface="Calibri"/>
                </a:rPr>
                <a:t>Where We Need to Go </a:t>
              </a:r>
            </a:p>
          </p:txBody>
        </p:sp>
        <p:sp>
          <p:nvSpPr>
            <p:cNvPr id="18" name="AutoShape 21">
              <a:extLst>
                <a:ext uri="{FF2B5EF4-FFF2-40B4-BE49-F238E27FC236}">
                  <a16:creationId xmlns:a16="http://schemas.microsoft.com/office/drawing/2014/main" id="{0BBB6010-F258-4004-917A-2B47A1AD90EE}"/>
                </a:ext>
              </a:extLst>
            </p:cNvPr>
            <p:cNvSpPr>
              <a:spLocks noChangeArrowheads="1"/>
            </p:cNvSpPr>
            <p:nvPr/>
          </p:nvSpPr>
          <p:spPr bwMode="auto">
            <a:xfrm rot="5400000">
              <a:off x="4191000" y="5257800"/>
              <a:ext cx="762000" cy="609600"/>
            </a:xfrm>
            <a:prstGeom prst="notchedRightArrow">
              <a:avLst>
                <a:gd name="adj1" fmla="val 50000"/>
                <a:gd name="adj2" fmla="val 31250"/>
              </a:avLst>
            </a:prstGeom>
            <a:gradFill rotWithShape="1">
              <a:gsLst>
                <a:gs pos="0">
                  <a:schemeClr val="bg1"/>
                </a:gs>
                <a:gs pos="100000">
                  <a:schemeClr val="accent1"/>
                </a:gs>
              </a:gsLst>
              <a:lin ang="0" scaled="1"/>
            </a:gra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latin typeface="Calibri"/>
              </a:endParaRPr>
            </a:p>
          </p:txBody>
        </p:sp>
        <p:sp>
          <p:nvSpPr>
            <p:cNvPr id="19" name="Rectangle 22">
              <a:extLst>
                <a:ext uri="{FF2B5EF4-FFF2-40B4-BE49-F238E27FC236}">
                  <a16:creationId xmlns:a16="http://schemas.microsoft.com/office/drawing/2014/main" id="{BE3E3019-533B-4A25-91E2-3E0D1F6B4353}"/>
                </a:ext>
              </a:extLst>
            </p:cNvPr>
            <p:cNvSpPr>
              <a:spLocks noChangeArrowheads="1"/>
            </p:cNvSpPr>
            <p:nvPr/>
          </p:nvSpPr>
          <p:spPr bwMode="auto">
            <a:xfrm>
              <a:off x="2362200" y="914400"/>
              <a:ext cx="7391400" cy="55626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latin typeface="Calibri"/>
              </a:endParaRPr>
            </a:p>
          </p:txBody>
        </p:sp>
        <p:sp>
          <p:nvSpPr>
            <p:cNvPr id="20" name="Text Box 23">
              <a:extLst>
                <a:ext uri="{FF2B5EF4-FFF2-40B4-BE49-F238E27FC236}">
                  <a16:creationId xmlns:a16="http://schemas.microsoft.com/office/drawing/2014/main" id="{41484EE0-2F70-4C31-AFE5-660C54FF7DF7}"/>
                </a:ext>
              </a:extLst>
            </p:cNvPr>
            <p:cNvSpPr txBox="1">
              <a:spLocks noChangeArrowheads="1"/>
            </p:cNvSpPr>
            <p:nvPr/>
          </p:nvSpPr>
          <p:spPr bwMode="auto">
            <a:xfrm>
              <a:off x="8077200" y="4876800"/>
              <a:ext cx="1219200"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dirty="0">
                  <a:solidFill>
                    <a:prstClr val="black"/>
                  </a:solidFill>
                  <a:latin typeface="Calibri"/>
                </a:rPr>
                <a:t>Additional 17% Reduction Needed Using: </a:t>
              </a:r>
            </a:p>
            <a:p>
              <a:pPr>
                <a:spcBef>
                  <a:spcPct val="50000"/>
                </a:spcBef>
                <a:buFontTx/>
                <a:buChar char="•"/>
              </a:pPr>
              <a:r>
                <a:rPr lang="en-US" altLang="en-US" sz="1000" b="1" baseline="-25000" dirty="0">
                  <a:solidFill>
                    <a:prstClr val="black"/>
                  </a:solidFill>
                  <a:latin typeface="Calibri"/>
                </a:rPr>
                <a:t>Community Design</a:t>
              </a:r>
            </a:p>
            <a:p>
              <a:pPr>
                <a:spcBef>
                  <a:spcPct val="50000"/>
                </a:spcBef>
                <a:buFontTx/>
                <a:buChar char="•"/>
              </a:pPr>
              <a:r>
                <a:rPr lang="en-US" altLang="en-US" sz="1000" b="1" baseline="-25000" dirty="0">
                  <a:solidFill>
                    <a:prstClr val="black"/>
                  </a:solidFill>
                  <a:latin typeface="Calibri"/>
                </a:rPr>
                <a:t>Marketing &amp; Incentives</a:t>
              </a:r>
            </a:p>
            <a:p>
              <a:pPr>
                <a:spcBef>
                  <a:spcPct val="50000"/>
                </a:spcBef>
                <a:buFontTx/>
                <a:buChar char="•"/>
              </a:pPr>
              <a:r>
                <a:rPr lang="en-US" altLang="en-US" sz="1000" b="1" baseline="-25000" dirty="0">
                  <a:solidFill>
                    <a:prstClr val="black"/>
                  </a:solidFill>
                  <a:latin typeface="Calibri"/>
                </a:rPr>
                <a:t>Pricing</a:t>
              </a:r>
            </a:p>
          </p:txBody>
        </p:sp>
        <p:sp>
          <p:nvSpPr>
            <p:cNvPr id="21" name="Text Box 24">
              <a:extLst>
                <a:ext uri="{FF2B5EF4-FFF2-40B4-BE49-F238E27FC236}">
                  <a16:creationId xmlns:a16="http://schemas.microsoft.com/office/drawing/2014/main" id="{1FF38252-8082-42EE-AB73-8F3357CC1E59}"/>
                </a:ext>
              </a:extLst>
            </p:cNvPr>
            <p:cNvSpPr txBox="1">
              <a:spLocks noChangeArrowheads="1"/>
            </p:cNvSpPr>
            <p:nvPr/>
          </p:nvSpPr>
          <p:spPr bwMode="auto">
            <a:xfrm>
              <a:off x="3657600" y="9906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prstClr val="black"/>
                  </a:solidFill>
                  <a:latin typeface="Calibri"/>
                </a:rPr>
                <a:t>Central Lane region 2035 GHG emissions reduction target in per capita terms </a:t>
              </a:r>
            </a:p>
          </p:txBody>
        </p:sp>
        <p:sp>
          <p:nvSpPr>
            <p:cNvPr id="22" name="Line 27">
              <a:extLst>
                <a:ext uri="{FF2B5EF4-FFF2-40B4-BE49-F238E27FC236}">
                  <a16:creationId xmlns:a16="http://schemas.microsoft.com/office/drawing/2014/main" id="{7C3D85ED-EFAC-4D72-80D6-53B417AF2F19}"/>
                </a:ext>
              </a:extLst>
            </p:cNvPr>
            <p:cNvSpPr>
              <a:spLocks noChangeShapeType="1"/>
            </p:cNvSpPr>
            <p:nvPr/>
          </p:nvSpPr>
          <p:spPr bwMode="auto">
            <a:xfrm>
              <a:off x="3429000" y="2743200"/>
              <a:ext cx="4648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prstClr val="black"/>
                </a:solidFill>
                <a:latin typeface="Calibri"/>
              </a:endParaRPr>
            </a:p>
          </p:txBody>
        </p:sp>
        <p:sp>
          <p:nvSpPr>
            <p:cNvPr id="23" name="Text Box 25">
              <a:extLst>
                <a:ext uri="{FF2B5EF4-FFF2-40B4-BE49-F238E27FC236}">
                  <a16:creationId xmlns:a16="http://schemas.microsoft.com/office/drawing/2014/main" id="{A5E0E0BB-07A9-4694-8EED-653C15AD520F}"/>
                </a:ext>
              </a:extLst>
            </p:cNvPr>
            <p:cNvSpPr txBox="1">
              <a:spLocks noChangeArrowheads="1"/>
            </p:cNvSpPr>
            <p:nvPr/>
          </p:nvSpPr>
          <p:spPr bwMode="auto">
            <a:xfrm>
              <a:off x="8077200" y="1981201"/>
              <a:ext cx="167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dirty="0">
                  <a:solidFill>
                    <a:prstClr val="black"/>
                  </a:solidFill>
                  <a:latin typeface="Calibri"/>
                </a:rPr>
                <a:t>2005  = 3.62 MTCo</a:t>
              </a:r>
              <a:r>
                <a:rPr lang="en-US" altLang="en-US" sz="1000" b="1" baseline="-25000" dirty="0">
                  <a:solidFill>
                    <a:prstClr val="black"/>
                  </a:solidFill>
                  <a:latin typeface="Calibri"/>
                </a:rPr>
                <a:t>2</a:t>
              </a:r>
              <a:r>
                <a:rPr lang="en-US" altLang="en-US" sz="1000" b="1" dirty="0">
                  <a:solidFill>
                    <a:prstClr val="black"/>
                  </a:solidFill>
                  <a:latin typeface="Calibri"/>
                </a:rPr>
                <a:t>e</a:t>
              </a:r>
              <a:endParaRPr lang="en-US" altLang="en-US" sz="1000" b="1" baseline="-25000" dirty="0">
                <a:solidFill>
                  <a:prstClr val="black"/>
                </a:solidFill>
                <a:latin typeface="Calibri"/>
              </a:endParaRPr>
            </a:p>
          </p:txBody>
        </p:sp>
        <p:sp>
          <p:nvSpPr>
            <p:cNvPr id="24" name="Text Box 26">
              <a:extLst>
                <a:ext uri="{FF2B5EF4-FFF2-40B4-BE49-F238E27FC236}">
                  <a16:creationId xmlns:a16="http://schemas.microsoft.com/office/drawing/2014/main" id="{1CE7C6E0-092B-4224-B08D-ABD2E58595C4}"/>
                </a:ext>
              </a:extLst>
            </p:cNvPr>
            <p:cNvSpPr txBox="1">
              <a:spLocks noChangeArrowheads="1"/>
            </p:cNvSpPr>
            <p:nvPr/>
          </p:nvSpPr>
          <p:spPr bwMode="auto">
            <a:xfrm>
              <a:off x="8077200" y="2590801"/>
              <a:ext cx="167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dirty="0">
                  <a:solidFill>
                    <a:prstClr val="black"/>
                  </a:solidFill>
                  <a:latin typeface="Calibri"/>
                </a:rPr>
                <a:t>2010  = 3.49 MTCo</a:t>
              </a:r>
              <a:r>
                <a:rPr lang="en-US" altLang="en-US" sz="1000" b="1" baseline="-25000" dirty="0">
                  <a:solidFill>
                    <a:prstClr val="black"/>
                  </a:solidFill>
                  <a:latin typeface="Calibri"/>
                </a:rPr>
                <a:t>2</a:t>
              </a:r>
              <a:r>
                <a:rPr lang="en-US" altLang="en-US" sz="1000" b="1" dirty="0">
                  <a:solidFill>
                    <a:prstClr val="black"/>
                  </a:solidFill>
                  <a:latin typeface="Calibri"/>
                </a:rPr>
                <a:t>e</a:t>
              </a:r>
              <a:endParaRPr lang="en-US" altLang="en-US" sz="1000" b="1" baseline="-25000" dirty="0">
                <a:solidFill>
                  <a:prstClr val="black"/>
                </a:solidFill>
                <a:latin typeface="Calibri"/>
              </a:endParaRPr>
            </a:p>
          </p:txBody>
        </p:sp>
        <p:sp>
          <p:nvSpPr>
            <p:cNvPr id="25" name="AutoShape 11">
              <a:extLst>
                <a:ext uri="{FF2B5EF4-FFF2-40B4-BE49-F238E27FC236}">
                  <a16:creationId xmlns:a16="http://schemas.microsoft.com/office/drawing/2014/main" id="{7A027EDA-46AC-48B3-B3CD-6FD3D3BEB41D}"/>
                </a:ext>
              </a:extLst>
            </p:cNvPr>
            <p:cNvSpPr>
              <a:spLocks noChangeArrowheads="1"/>
            </p:cNvSpPr>
            <p:nvPr/>
          </p:nvSpPr>
          <p:spPr bwMode="auto">
            <a:xfrm rot="5400000">
              <a:off x="5753100" y="2933700"/>
              <a:ext cx="2667000" cy="1066800"/>
            </a:xfrm>
            <a:prstGeom prst="notchedRightArrow">
              <a:avLst>
                <a:gd name="adj1" fmla="val 50000"/>
                <a:gd name="adj2" fmla="val 62500"/>
              </a:avLst>
            </a:prstGeom>
            <a:gradFill rotWithShape="1">
              <a:gsLst>
                <a:gs pos="0">
                  <a:schemeClr val="bg1"/>
                </a:gs>
                <a:gs pos="100000">
                  <a:schemeClr val="accent1"/>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latin typeface="Calibri"/>
              </a:endParaRPr>
            </a:p>
          </p:txBody>
        </p:sp>
        <p:sp>
          <p:nvSpPr>
            <p:cNvPr id="26" name="AutoShape 10">
              <a:extLst>
                <a:ext uri="{FF2B5EF4-FFF2-40B4-BE49-F238E27FC236}">
                  <a16:creationId xmlns:a16="http://schemas.microsoft.com/office/drawing/2014/main" id="{AFEDB5A7-71CD-4144-AF3B-2FE76B35FDBC}"/>
                </a:ext>
              </a:extLst>
            </p:cNvPr>
            <p:cNvSpPr>
              <a:spLocks noChangeArrowheads="1"/>
            </p:cNvSpPr>
            <p:nvPr/>
          </p:nvSpPr>
          <p:spPr bwMode="auto">
            <a:xfrm rot="5400000">
              <a:off x="3048000" y="3124200"/>
              <a:ext cx="3048000" cy="1066800"/>
            </a:xfrm>
            <a:prstGeom prst="notchedRightArrow">
              <a:avLst>
                <a:gd name="adj1" fmla="val 50000"/>
                <a:gd name="adj2" fmla="val 71429"/>
              </a:avLst>
            </a:prstGeom>
            <a:gradFill rotWithShape="1">
              <a:gsLst>
                <a:gs pos="0">
                  <a:schemeClr val="bg1"/>
                </a:gs>
                <a:gs pos="100000">
                  <a:schemeClr val="accent1"/>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latin typeface="Calibri"/>
              </a:endParaRPr>
            </a:p>
          </p:txBody>
        </p:sp>
        <p:sp>
          <p:nvSpPr>
            <p:cNvPr id="27" name="Text Box 28">
              <a:extLst>
                <a:ext uri="{FF2B5EF4-FFF2-40B4-BE49-F238E27FC236}">
                  <a16:creationId xmlns:a16="http://schemas.microsoft.com/office/drawing/2014/main" id="{7169847B-77A8-4C20-A4F0-7C1790FC0F38}"/>
                </a:ext>
              </a:extLst>
            </p:cNvPr>
            <p:cNvSpPr txBox="1">
              <a:spLocks noChangeArrowheads="1"/>
            </p:cNvSpPr>
            <p:nvPr/>
          </p:nvSpPr>
          <p:spPr bwMode="auto">
            <a:xfrm>
              <a:off x="2590800" y="2514601"/>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prstClr val="black"/>
                  </a:solidFill>
                  <a:latin typeface="Calibri"/>
                </a:rPr>
                <a:t>2010</a:t>
              </a:r>
            </a:p>
          </p:txBody>
        </p:sp>
      </p:grpSp>
    </p:spTree>
    <p:extLst>
      <p:ext uri="{BB962C8B-B14F-4D97-AF65-F5344CB8AC3E}">
        <p14:creationId xmlns:p14="http://schemas.microsoft.com/office/powerpoint/2010/main" val="300979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E72A5-9F54-420E-900F-4B44B7F50E30}"/>
              </a:ext>
            </a:extLst>
          </p:cNvPr>
          <p:cNvSpPr>
            <a:spLocks noGrp="1"/>
          </p:cNvSpPr>
          <p:nvPr>
            <p:ph type="title"/>
          </p:nvPr>
        </p:nvSpPr>
        <p:spPr>
          <a:xfrm>
            <a:off x="1341120" y="457200"/>
            <a:ext cx="9509760" cy="872363"/>
          </a:xfrm>
        </p:spPr>
        <p:txBody>
          <a:bodyPr/>
          <a:lstStyle/>
          <a:p>
            <a:r>
              <a:rPr lang="en-US" dirty="0"/>
              <a:t>Central Lane Scenario Planning goals</a:t>
            </a:r>
          </a:p>
        </p:txBody>
      </p:sp>
      <p:sp>
        <p:nvSpPr>
          <p:cNvPr id="3" name="Content Placeholder 2">
            <a:extLst>
              <a:ext uri="{FF2B5EF4-FFF2-40B4-BE49-F238E27FC236}">
                <a16:creationId xmlns:a16="http://schemas.microsoft.com/office/drawing/2014/main" id="{773C9244-A874-482B-8728-899335075E06}"/>
              </a:ext>
            </a:extLst>
          </p:cNvPr>
          <p:cNvSpPr>
            <a:spLocks noGrp="1"/>
          </p:cNvSpPr>
          <p:nvPr>
            <p:ph idx="1"/>
          </p:nvPr>
        </p:nvSpPr>
        <p:spPr/>
        <p:txBody>
          <a:bodyPr/>
          <a:lstStyle/>
          <a:p>
            <a:r>
              <a:rPr lang="en-US" dirty="0"/>
              <a:t>Economic vitality</a:t>
            </a:r>
          </a:p>
          <a:p>
            <a:r>
              <a:rPr lang="en-US" dirty="0"/>
              <a:t>Health</a:t>
            </a:r>
          </a:p>
          <a:p>
            <a:r>
              <a:rPr lang="en-US" dirty="0"/>
              <a:t>Equity</a:t>
            </a:r>
          </a:p>
          <a:p>
            <a:r>
              <a:rPr lang="en-US" dirty="0"/>
              <a:t>Greenhouse gas reduction</a:t>
            </a:r>
          </a:p>
          <a:p>
            <a:r>
              <a:rPr lang="en-US" dirty="0"/>
              <a:t>Flexibility for jurisdictions in the region</a:t>
            </a:r>
          </a:p>
          <a:p>
            <a:endParaRPr lang="en-US" dirty="0"/>
          </a:p>
        </p:txBody>
      </p:sp>
    </p:spTree>
    <p:extLst>
      <p:ext uri="{BB962C8B-B14F-4D97-AF65-F5344CB8AC3E}">
        <p14:creationId xmlns:p14="http://schemas.microsoft.com/office/powerpoint/2010/main" val="385644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3404-3575-4353-B8E0-672E56C7446F}"/>
              </a:ext>
            </a:extLst>
          </p:cNvPr>
          <p:cNvSpPr>
            <a:spLocks noGrp="1"/>
          </p:cNvSpPr>
          <p:nvPr>
            <p:ph type="title"/>
          </p:nvPr>
        </p:nvSpPr>
        <p:spPr>
          <a:xfrm>
            <a:off x="1341120" y="152400"/>
            <a:ext cx="9509760" cy="776224"/>
          </a:xfrm>
        </p:spPr>
        <p:txBody>
          <a:bodyPr/>
          <a:lstStyle/>
          <a:p>
            <a:r>
              <a:rPr lang="en-US" dirty="0"/>
              <a:t>Strategies Evaluated</a:t>
            </a:r>
          </a:p>
        </p:txBody>
      </p:sp>
      <p:pic>
        <p:nvPicPr>
          <p:cNvPr id="4" name="Picture 2">
            <a:extLst>
              <a:ext uri="{FF2B5EF4-FFF2-40B4-BE49-F238E27FC236}">
                <a16:creationId xmlns:a16="http://schemas.microsoft.com/office/drawing/2014/main" id="{50582AFC-33AF-471C-B1EA-31209E3BF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351" y="1066800"/>
            <a:ext cx="5929297" cy="532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62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4730-76B7-47CF-BA67-50A6ADCEF48E}"/>
              </a:ext>
            </a:extLst>
          </p:cNvPr>
          <p:cNvSpPr>
            <a:spLocks noGrp="1"/>
          </p:cNvSpPr>
          <p:nvPr>
            <p:ph type="title"/>
          </p:nvPr>
        </p:nvSpPr>
        <p:spPr/>
        <p:txBody>
          <a:bodyPr/>
          <a:lstStyle/>
          <a:p>
            <a:r>
              <a:rPr lang="en-US" dirty="0"/>
              <a:t>Policy Bundles</a:t>
            </a:r>
          </a:p>
        </p:txBody>
      </p:sp>
      <p:pic>
        <p:nvPicPr>
          <p:cNvPr id="4" name="Picture 2">
            <a:extLst>
              <a:ext uri="{FF2B5EF4-FFF2-40B4-BE49-F238E27FC236}">
                <a16:creationId xmlns:a16="http://schemas.microsoft.com/office/drawing/2014/main" id="{9213082E-C1B6-4EC8-A11F-A87E85193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72" y="1063058"/>
            <a:ext cx="3917950" cy="253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3">
            <a:extLst>
              <a:ext uri="{FF2B5EF4-FFF2-40B4-BE49-F238E27FC236}">
                <a16:creationId xmlns:a16="http://schemas.microsoft.com/office/drawing/2014/main" id="{C3D2F9CB-A97E-4757-AAA5-369F8578A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0480" y="1124858"/>
            <a:ext cx="3827463" cy="250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a:extLst>
              <a:ext uri="{FF2B5EF4-FFF2-40B4-BE49-F238E27FC236}">
                <a16:creationId xmlns:a16="http://schemas.microsoft.com/office/drawing/2014/main" id="{99496BA8-D99C-4F0B-A2B9-5547B09F69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547" y="3962400"/>
            <a:ext cx="3813175" cy="247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a:extLst>
              <a:ext uri="{FF2B5EF4-FFF2-40B4-BE49-F238E27FC236}">
                <a16:creationId xmlns:a16="http://schemas.microsoft.com/office/drawing/2014/main" id="{6DCC4F3C-D907-4663-A8E2-8445F87E7E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7455" y="3916362"/>
            <a:ext cx="3900487" cy="256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99B141D6-A47E-4718-8FF8-AC72E8C7BE1B}"/>
              </a:ext>
            </a:extLst>
          </p:cNvPr>
          <p:cNvSpPr txBox="1">
            <a:spLocks/>
          </p:cNvSpPr>
          <p:nvPr/>
        </p:nvSpPr>
        <p:spPr>
          <a:xfrm>
            <a:off x="1341120" y="228600"/>
            <a:ext cx="9509760" cy="65428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r>
              <a:rPr lang="en-US"/>
              <a:t>Strategies Evaluated</a:t>
            </a:r>
            <a:endParaRPr lang="en-US" dirty="0"/>
          </a:p>
        </p:txBody>
      </p:sp>
      <p:sp>
        <p:nvSpPr>
          <p:cNvPr id="3" name="TextBox 2">
            <a:extLst>
              <a:ext uri="{FF2B5EF4-FFF2-40B4-BE49-F238E27FC236}">
                <a16:creationId xmlns:a16="http://schemas.microsoft.com/office/drawing/2014/main" id="{AEEAE8E9-FB29-4C78-82CF-69015AE80411}"/>
              </a:ext>
            </a:extLst>
          </p:cNvPr>
          <p:cNvSpPr txBox="1"/>
          <p:nvPr/>
        </p:nvSpPr>
        <p:spPr>
          <a:xfrm>
            <a:off x="8910561" y="204331"/>
            <a:ext cx="2688772" cy="6186309"/>
          </a:xfrm>
          <a:prstGeom prst="rect">
            <a:avLst/>
          </a:prstGeom>
          <a:noFill/>
        </p:spPr>
        <p:txBody>
          <a:bodyPr wrap="square" rtlCol="0">
            <a:spAutoFit/>
          </a:bodyPr>
          <a:lstStyle/>
          <a:p>
            <a:pPr lvl="0"/>
            <a:r>
              <a:rPr lang="en-US" kern="0" dirty="0">
                <a:solidFill>
                  <a:prstClr val="black"/>
                </a:solidFill>
                <a:latin typeface="Calibri"/>
              </a:rPr>
              <a:t>Level 1 – Reference Case: </a:t>
            </a:r>
            <a:r>
              <a:rPr lang="en-US" dirty="0">
                <a:solidFill>
                  <a:sysClr val="windowText" lastClr="000000"/>
                </a:solidFill>
                <a:latin typeface="Calibri"/>
              </a:rPr>
              <a:t>Shows the results of implementing adopted plans or recent policy direction.</a:t>
            </a:r>
          </a:p>
          <a:p>
            <a:pPr lvl="0">
              <a:defRPr/>
            </a:pPr>
            <a:endParaRPr lang="en-US" kern="0" dirty="0">
              <a:solidFill>
                <a:prstClr val="black"/>
              </a:solidFill>
              <a:latin typeface="Calibri"/>
            </a:endParaRPr>
          </a:p>
          <a:p>
            <a:pPr lvl="0"/>
            <a:r>
              <a:rPr lang="en-US" kern="0" dirty="0">
                <a:solidFill>
                  <a:prstClr val="black"/>
                </a:solidFill>
                <a:latin typeface="Calibri"/>
              </a:rPr>
              <a:t>Level 2 – More Ambitious: </a:t>
            </a:r>
            <a:r>
              <a:rPr lang="en-US" dirty="0">
                <a:solidFill>
                  <a:sysClr val="windowText" lastClr="000000"/>
                </a:solidFill>
                <a:latin typeface="Calibri"/>
              </a:rPr>
              <a:t>Shows the results of maximizing actions that are consistent with recent policy direction but go beyond what we can expect to achieve without new revenues or other action.</a:t>
            </a:r>
          </a:p>
          <a:p>
            <a:pPr lvl="0">
              <a:defRPr/>
            </a:pPr>
            <a:endParaRPr lang="en-US" kern="0" dirty="0">
              <a:solidFill>
                <a:prstClr val="black"/>
              </a:solidFill>
              <a:latin typeface="Calibri"/>
            </a:endParaRPr>
          </a:p>
          <a:p>
            <a:pPr>
              <a:defRPr/>
            </a:pPr>
            <a:r>
              <a:rPr lang="en-US" kern="0" dirty="0">
                <a:solidFill>
                  <a:prstClr val="black"/>
                </a:solidFill>
                <a:latin typeface="Calibri"/>
              </a:rPr>
              <a:t>Level 3 – Most Ambitious:</a:t>
            </a:r>
          </a:p>
          <a:p>
            <a:pPr>
              <a:defRPr/>
            </a:pPr>
            <a:r>
              <a:rPr lang="en-US" dirty="0"/>
              <a:t>Shows the result of new policies or actions that may build on existing policy direction or explore new actions</a:t>
            </a:r>
          </a:p>
        </p:txBody>
      </p:sp>
    </p:spTree>
    <p:extLst>
      <p:ext uri="{BB962C8B-B14F-4D97-AF65-F5344CB8AC3E}">
        <p14:creationId xmlns:p14="http://schemas.microsoft.com/office/powerpoint/2010/main" val="99420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36578-EB75-47A3-8867-58A07C5F01F2}"/>
              </a:ext>
            </a:extLst>
          </p:cNvPr>
          <p:cNvSpPr>
            <a:spLocks noGrp="1"/>
          </p:cNvSpPr>
          <p:nvPr>
            <p:ph type="title"/>
          </p:nvPr>
        </p:nvSpPr>
        <p:spPr>
          <a:xfrm>
            <a:off x="838200" y="368718"/>
            <a:ext cx="3886200" cy="713412"/>
          </a:xfrm>
        </p:spPr>
        <p:txBody>
          <a:bodyPr/>
          <a:lstStyle/>
          <a:p>
            <a:r>
              <a:rPr lang="en-US" dirty="0"/>
              <a:t>Outcomes</a:t>
            </a:r>
          </a:p>
        </p:txBody>
      </p:sp>
      <p:sp>
        <p:nvSpPr>
          <p:cNvPr id="4" name="TextBox 3">
            <a:extLst>
              <a:ext uri="{FF2B5EF4-FFF2-40B4-BE49-F238E27FC236}">
                <a16:creationId xmlns:a16="http://schemas.microsoft.com/office/drawing/2014/main" id="{0D56B1B4-EF7B-4D60-8CAC-17FB61882361}"/>
              </a:ext>
            </a:extLst>
          </p:cNvPr>
          <p:cNvSpPr txBox="1"/>
          <p:nvPr/>
        </p:nvSpPr>
        <p:spPr>
          <a:xfrm>
            <a:off x="143764" y="1524000"/>
            <a:ext cx="7356627" cy="3139321"/>
          </a:xfrm>
          <a:prstGeom prst="rect">
            <a:avLst/>
          </a:prstGeom>
          <a:noFill/>
        </p:spPr>
        <p:txBody>
          <a:bodyPr wrap="square" rtlCol="0">
            <a:spAutoFit/>
          </a:bodyPr>
          <a:lstStyle/>
          <a:p>
            <a:pPr marL="285750" indent="-285750">
              <a:buFont typeface="Arial" panose="020B0604020202020204" pitchFamily="34" charset="0"/>
              <a:buChar char="•"/>
            </a:pPr>
            <a:r>
              <a:rPr lang="en-US" dirty="0"/>
              <a:t>Many ways to meet the state target (42 out of 108), 15 of those meet the target without additional changes to vehicle  fleet and technology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 one strategy or bundle can make the target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Level/Scenarios are meant to be informative rather than prescriptive. Some strategies were not tested with realistic implementation expected.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Policies can interact with one another. They can compliment or contradict other policies.  </a:t>
            </a:r>
          </a:p>
          <a:p>
            <a:endParaRPr lang="en-US" dirty="0"/>
          </a:p>
        </p:txBody>
      </p:sp>
      <p:pic>
        <p:nvPicPr>
          <p:cNvPr id="5" name="Picture 3">
            <a:extLst>
              <a:ext uri="{FF2B5EF4-FFF2-40B4-BE49-F238E27FC236}">
                <a16:creationId xmlns:a16="http://schemas.microsoft.com/office/drawing/2014/main" id="{575D1A0D-B596-48B5-94EE-957EA8ED72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263" y="381000"/>
            <a:ext cx="4390873" cy="2847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6428AEDF-5B6B-41FB-B030-0A14736705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9263" y="3228827"/>
            <a:ext cx="4356837" cy="284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D90948-693C-495E-A997-F81FB6D13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A0AB41-DD6B-45B8-84A1-115B114C3F15}">
  <ds:schemaRefs>
    <ds:schemaRef ds:uri="http://schemas.microsoft.com/sharepoint/v3/contenttype/forms"/>
  </ds:schemaRefs>
</ds:datastoreItem>
</file>

<file path=customXml/itemProps3.xml><?xml version="1.0" encoding="utf-8"?>
<ds:datastoreItem xmlns:ds="http://schemas.openxmlformats.org/officeDocument/2006/customXml" ds:itemID="{654B5336-6EAA-48CF-9D13-474FDE2931C6}">
  <ds:schemaRefs>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2548</TotalTime>
  <Words>2989</Words>
  <Application>Microsoft Office PowerPoint</Application>
  <PresentationFormat>Widescreen</PresentationFormat>
  <Paragraphs>332</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Candara</vt:lpstr>
      <vt:lpstr>Corbel</vt:lpstr>
      <vt:lpstr>Euphemia</vt:lpstr>
      <vt:lpstr>Symbol</vt:lpstr>
      <vt:lpstr>Wingdings</vt:lpstr>
      <vt:lpstr>Banded Design Blue 16x9</vt:lpstr>
      <vt:lpstr>Central Lane  Metropolitan Planning Organization Scenario Planning</vt:lpstr>
      <vt:lpstr>Lane Council of Governments (LCOG) Central Lane Metropolitan Planning Organization (CLMPO)</vt:lpstr>
      <vt:lpstr>Oregon Sets a Goal</vt:lpstr>
      <vt:lpstr>CLMPO Scenario Planning: Pathways to Meet the State’s GHG Reduction Goal</vt:lpstr>
      <vt:lpstr>Evaluating the Target</vt:lpstr>
      <vt:lpstr>Central Lane Scenario Planning goals</vt:lpstr>
      <vt:lpstr>Strategies Evaluated</vt:lpstr>
      <vt:lpstr>Policy Bundles</vt:lpstr>
      <vt:lpstr>Outcomes</vt:lpstr>
      <vt:lpstr>Alternative scenarios: public health</vt:lpstr>
      <vt:lpstr>Preferred Scenario</vt:lpstr>
      <vt:lpstr>Lessons learned</vt:lpstr>
      <vt:lpstr>City of Eugene Climate Recovery Ordinance and Transportation System Plan</vt:lpstr>
      <vt:lpstr>Tested Three Scenarios</vt:lpstr>
      <vt:lpstr>Eugene CRO and TSP Results</vt:lpstr>
      <vt:lpstr>This Brings Us to Today: Strategic Assessment</vt:lpstr>
      <vt:lpstr>CLMPO Strategic Assessment</vt:lpstr>
      <vt:lpstr>PowerPoint Presentation</vt:lpstr>
      <vt:lpstr>Focus areas</vt:lpstr>
      <vt:lpstr>Questions?</vt:lpstr>
      <vt:lpstr>TRB abstract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Summer</dc:creator>
  <cp:lastModifiedBy>CLARKE Kelly A</cp:lastModifiedBy>
  <cp:revision>150</cp:revision>
  <dcterms:created xsi:type="dcterms:W3CDTF">2013-04-05T19:58:21Z</dcterms:created>
  <dcterms:modified xsi:type="dcterms:W3CDTF">2019-06-03T14:34:21Z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